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9" r:id="rId3"/>
    <p:sldId id="269" r:id="rId4"/>
    <p:sldId id="282" r:id="rId5"/>
    <p:sldId id="267" r:id="rId6"/>
    <p:sldId id="271" r:id="rId7"/>
    <p:sldId id="283" r:id="rId8"/>
    <p:sldId id="284" r:id="rId9"/>
    <p:sldId id="272" r:id="rId10"/>
    <p:sldId id="262" r:id="rId11"/>
    <p:sldId id="285" r:id="rId12"/>
    <p:sldId id="275" r:id="rId13"/>
    <p:sldId id="286" r:id="rId14"/>
    <p:sldId id="277" r:id="rId15"/>
    <p:sldId id="287" r:id="rId16"/>
    <p:sldId id="260" r:id="rId17"/>
    <p:sldId id="293" r:id="rId18"/>
    <p:sldId id="294" r:id="rId19"/>
    <p:sldId id="292" r:id="rId20"/>
    <p:sldId id="259" r:id="rId21"/>
    <p:sldId id="261" r:id="rId22"/>
    <p:sldId id="295" r:id="rId23"/>
    <p:sldId id="289" r:id="rId24"/>
    <p:sldId id="276" r:id="rId25"/>
    <p:sldId id="290" r:id="rId26"/>
    <p:sldId id="278"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1" autoAdjust="0"/>
    <p:restoredTop sz="85395" autoAdjust="0"/>
  </p:normalViewPr>
  <p:slideViewPr>
    <p:cSldViewPr>
      <p:cViewPr>
        <p:scale>
          <a:sx n="78" d="100"/>
          <a:sy n="78" d="100"/>
        </p:scale>
        <p:origin x="-1332" y="-30"/>
      </p:cViewPr>
      <p:guideLst>
        <p:guide orient="horz" pos="2160"/>
        <p:guide pos="2880"/>
      </p:guideLst>
    </p:cSldViewPr>
  </p:slideViewPr>
  <p:outlineViewPr>
    <p:cViewPr>
      <p:scale>
        <a:sx n="33" d="100"/>
        <a:sy n="33" d="100"/>
      </p:scale>
      <p:origin x="0" y="93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84F80-4FB3-4C5A-93C7-4E562A586F71}" type="datetimeFigureOut">
              <a:rPr lang="ru-RU" smtClean="0"/>
              <a:pPr/>
              <a:t>21.03.2015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73AF8E-67D0-470C-92A1-7BD16F09CBB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u.wikipedia.org/wiki/%D0%9E%D1%80%D0%B4%D0%B5%D0%BD_%D0%9C%D1%83%D0%B6%D0%B5%D1%81%D1%82%D0%B2%D0%B0"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u.wikipedia.org/wiki/%D0%9E%D1%80%D0%B4%D0%B5%D0%BD_%D0%9C%D1%83%D0%B6%D0%B5%D1%81%D1%82%D0%B2%D0%B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  Будучи на площади имени В.В.Ленина, я прочитала запись перед городской администрацией: «Когда я увидел, как сражаются эти люди за свою землю, за Россию, я еще сильнее полюбил Дагестан и дагестанцев. В.В.Путин». Меня охватило особое чувство гордости за свой народ, за Дагестан. Мой гордый мужественный и стойкий народ, который еще ни перед кем не склонил голову! И, словно, в немой киноленте запрыгали кадры «истории земли моей родной» У каждого народа есть свои любимые герои, о которых слагаются песни, легенды, были… Кто они?   Я пытаюсь мысленно рассмотреть их лица.… Лица, лица, лица.… И судьбы, судьбы, переплетенные вековой дружбой! Одна непохожая на другую. Среди них  я встречаю лица своих земляков с удивительными судьбами.   Мужественные, суровые  черты лица, не по годам задумчивые глаза … Сколько их?! Герои-джигиты, писатели, простые труженики, безбородые юноши… какие они?</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dirty="0" smtClean="0"/>
              <a:t>В ходе поисковой работы ко мне в руки попала книга </a:t>
            </a:r>
            <a:r>
              <a:rPr lang="ru-RU" sz="1200" b="0" dirty="0" err="1" smtClean="0"/>
              <a:t>А.Абдулгамидова</a:t>
            </a:r>
            <a:r>
              <a:rPr lang="ru-RU" sz="1200" b="0" dirty="0" smtClean="0"/>
              <a:t> «</a:t>
            </a:r>
            <a:r>
              <a:rPr lang="ru-RU" sz="1200" b="0" dirty="0" err="1" smtClean="0"/>
              <a:t>Новолакский</a:t>
            </a:r>
            <a:r>
              <a:rPr lang="ru-RU" sz="1200" b="0" dirty="0" smtClean="0"/>
              <a:t> рубеж». Почитать эту именную книгу мне дал директор  26 школы г. Махачкала  </a:t>
            </a:r>
            <a:r>
              <a:rPr lang="ru-RU" sz="1200" b="0" dirty="0" err="1" smtClean="0"/>
              <a:t>Курбан</a:t>
            </a:r>
            <a:r>
              <a:rPr lang="ru-RU" sz="1200" b="0" dirty="0" smtClean="0"/>
              <a:t>  </a:t>
            </a:r>
            <a:r>
              <a:rPr lang="ru-RU" sz="1200" b="0" dirty="0" err="1" smtClean="0"/>
              <a:t>Курбанович</a:t>
            </a:r>
            <a:r>
              <a:rPr lang="ru-RU" sz="1200" b="0" dirty="0" smtClean="0"/>
              <a:t>, сам участник этих событий. Как я выяснила потом, эту книгу ему подарил сам генерал </a:t>
            </a:r>
            <a:r>
              <a:rPr lang="ru-RU" sz="1200" b="0" dirty="0" err="1" smtClean="0"/>
              <a:t>Даххаев</a:t>
            </a:r>
            <a:r>
              <a:rPr lang="ru-RU" sz="1200" b="0" dirty="0" smtClean="0"/>
              <a:t> М.М – герой </a:t>
            </a:r>
            <a:r>
              <a:rPr lang="ru-RU" sz="1200" b="0" dirty="0" err="1" smtClean="0"/>
              <a:t>новолакских</a:t>
            </a:r>
            <a:r>
              <a:rPr lang="ru-RU" sz="1200" b="0" dirty="0" smtClean="0"/>
              <a:t> событий. Именно она по хронологии помогла мне представить и осмыслить эти события: «5 сентября отряды чеченских боевиков под командованием Басаева и Хаттаба вновь входят в Дагестан. Желая оттянуть федеральные силы от </a:t>
            </a:r>
            <a:r>
              <a:rPr lang="ru-RU" sz="1200" b="0" dirty="0" err="1" smtClean="0"/>
              <a:t>Кадарской</a:t>
            </a:r>
            <a:r>
              <a:rPr lang="ru-RU" sz="1200" b="0" dirty="0" smtClean="0"/>
              <a:t> зоны,  они  нанесли отвлекающий удар в Новолакском районе. Читая о действиях майора Даххаева, чувством гордости переполняется душа: вот какие смелые, мужественные, умные, мудрые Дагестанцы. Я это хочу сказать всей стране, всему миру.  Покажите и таких моих земляков по телевидению, говорите и о таких дагестанцах во</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14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Мы не смогли встретиться взять интервью и</a:t>
            </a:r>
            <a:r>
              <a:rPr lang="ru-RU" baseline="0" dirty="0" smtClean="0"/>
              <a:t> </a:t>
            </a:r>
            <a:r>
              <a:rPr lang="ru-RU" dirty="0" smtClean="0"/>
              <a:t>у Магомедова </a:t>
            </a:r>
            <a:r>
              <a:rPr lang="ru-RU" dirty="0" err="1" smtClean="0"/>
              <a:t>Магомедкамиля</a:t>
            </a:r>
            <a:r>
              <a:rPr lang="ru-RU" dirty="0" smtClean="0"/>
              <a:t> </a:t>
            </a:r>
            <a:r>
              <a:rPr lang="ru-RU" dirty="0" err="1" smtClean="0"/>
              <a:t>Рамазановича</a:t>
            </a:r>
            <a:r>
              <a:rPr lang="ru-RU" dirty="0" smtClean="0"/>
              <a:t>, жизнь которого оборвалась так рано…в ходе</a:t>
            </a:r>
            <a:r>
              <a:rPr lang="ru-RU" baseline="0" dirty="0" smtClean="0"/>
              <a:t> поисковой работы  из слов Халилова и Сагитова мы узнали, что плечом к плечу с уже названными нами наших земляков защищал Дагестан от бандитов  в 1999г и другой наш земляк, выходец из села </a:t>
            </a:r>
            <a:r>
              <a:rPr lang="ru-RU" baseline="0" dirty="0" err="1" smtClean="0"/>
              <a:t>Куяда</a:t>
            </a:r>
            <a:r>
              <a:rPr lang="ru-RU" baseline="0" dirty="0" smtClean="0"/>
              <a:t>, командир взвода 1МР, лейтенант милиции Рамазанов </a:t>
            </a:r>
            <a:r>
              <a:rPr lang="ru-RU" baseline="0" dirty="0" err="1" smtClean="0"/>
              <a:t>Магомедкамиль</a:t>
            </a:r>
            <a:r>
              <a:rPr lang="ru-RU" baseline="0" dirty="0" smtClean="0"/>
              <a:t> </a:t>
            </a:r>
            <a:r>
              <a:rPr lang="ru-RU" baseline="0" dirty="0" err="1" smtClean="0"/>
              <a:t>Рамазанович</a:t>
            </a:r>
            <a:r>
              <a:rPr lang="ru-RU" baseline="0" dirty="0" smtClean="0"/>
              <a:t>. Спустя 4 года и он погиб от рук бандитов- был </a:t>
            </a:r>
            <a:r>
              <a:rPr lang="ru-RU" baseline="0" dirty="0" err="1" smtClean="0"/>
              <a:t>застрелян</a:t>
            </a:r>
            <a:r>
              <a:rPr lang="ru-RU" baseline="0" dirty="0" smtClean="0"/>
              <a:t> перед своим домом… материал нам предоставила сестра </a:t>
            </a:r>
            <a:r>
              <a:rPr lang="ru-RU" baseline="0" dirty="0" err="1" smtClean="0"/>
              <a:t>Рамазанова</a:t>
            </a:r>
            <a:r>
              <a:rPr lang="ru-RU" baseline="0" dirty="0" smtClean="0"/>
              <a:t> Магомедова </a:t>
            </a:r>
            <a:r>
              <a:rPr lang="ru-RU" baseline="0" dirty="0" err="1" smtClean="0"/>
              <a:t>Зарема</a:t>
            </a:r>
            <a:r>
              <a:rPr lang="ru-RU" baseline="0" smtClean="0"/>
              <a:t>.</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15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Взять интервью у нашего односельчанина </a:t>
            </a:r>
            <a:r>
              <a:rPr lang="ru-RU" sz="1200" kern="1200" dirty="0" err="1" smtClean="0">
                <a:solidFill>
                  <a:schemeClr val="tx1"/>
                </a:solidFill>
                <a:latin typeface="+mn-lt"/>
                <a:ea typeface="+mn-ea"/>
                <a:cs typeface="+mn-cs"/>
              </a:rPr>
              <a:t>Зубайри</a:t>
            </a:r>
            <a:r>
              <a:rPr lang="ru-RU" sz="1200" kern="1200" dirty="0" smtClean="0">
                <a:solidFill>
                  <a:schemeClr val="tx1"/>
                </a:solidFill>
                <a:latin typeface="+mn-lt"/>
                <a:ea typeface="+mn-ea"/>
                <a:cs typeface="+mn-cs"/>
              </a:rPr>
              <a:t> Ахмедова - участника </a:t>
            </a:r>
            <a:r>
              <a:rPr lang="ru-RU" sz="1200" kern="1200" dirty="0" err="1" smtClean="0">
                <a:solidFill>
                  <a:schemeClr val="tx1"/>
                </a:solidFill>
                <a:latin typeface="+mn-lt"/>
                <a:ea typeface="+mn-ea"/>
                <a:cs typeface="+mn-cs"/>
              </a:rPr>
              <a:t>Новолакских</a:t>
            </a:r>
            <a:r>
              <a:rPr lang="ru-RU" sz="1200" kern="1200" dirty="0" smtClean="0">
                <a:solidFill>
                  <a:schemeClr val="tx1"/>
                </a:solidFill>
                <a:latin typeface="+mn-lt"/>
                <a:ea typeface="+mn-ea"/>
                <a:cs typeface="+mn-cs"/>
              </a:rPr>
              <a:t> событий, мы не смогли, увы,  и никогда не сможем. </a:t>
            </a:r>
            <a:r>
              <a:rPr lang="ru-RU" sz="1200" dirty="0" smtClean="0">
                <a:solidFill>
                  <a:schemeClr val="tx1"/>
                </a:solidFill>
              </a:rPr>
              <a:t>22 октября 2008 около населенного пункта </a:t>
            </a:r>
            <a:r>
              <a:rPr lang="ru-RU" sz="1200" dirty="0" err="1" smtClean="0">
                <a:solidFill>
                  <a:schemeClr val="tx1"/>
                </a:solidFill>
              </a:rPr>
              <a:t>Джанга</a:t>
            </a:r>
            <a:r>
              <a:rPr lang="ru-RU" sz="1200" dirty="0" smtClean="0">
                <a:solidFill>
                  <a:schemeClr val="tx1"/>
                </a:solidFill>
              </a:rPr>
              <a:t> </a:t>
            </a:r>
            <a:r>
              <a:rPr lang="ru-RU" sz="1200" dirty="0" err="1" smtClean="0">
                <a:solidFill>
                  <a:schemeClr val="tx1"/>
                </a:solidFill>
              </a:rPr>
              <a:t>Карабудахкентского</a:t>
            </a:r>
            <a:r>
              <a:rPr lang="ru-RU" sz="1200" dirty="0" smtClean="0">
                <a:solidFill>
                  <a:schemeClr val="tx1"/>
                </a:solidFill>
              </a:rPr>
              <a:t> района при проведении </a:t>
            </a:r>
            <a:r>
              <a:rPr lang="ru-RU" sz="1200" dirty="0" err="1" smtClean="0">
                <a:solidFill>
                  <a:schemeClr val="tx1"/>
                </a:solidFill>
              </a:rPr>
              <a:t>оперативно-разыскных</a:t>
            </a:r>
            <a:r>
              <a:rPr lang="ru-RU" sz="1200" dirty="0" smtClean="0">
                <a:solidFill>
                  <a:schemeClr val="tx1"/>
                </a:solidFill>
              </a:rPr>
              <a:t>  мероприятий по задержанию нападавших бандитов, геройски погиб 34-летний командир отделения ОМОН-2 младший лейтенант милиции Ахмедов З.М. со своими 4 друзьями. </a:t>
            </a:r>
            <a:r>
              <a:rPr lang="ru-RU" sz="1200" dirty="0" smtClean="0">
                <a:solidFill>
                  <a:schemeClr val="accent2"/>
                </a:solidFill>
              </a:rPr>
              <a:t>Его убийц нашли….</a:t>
            </a:r>
            <a:r>
              <a:rPr lang="ru-RU" sz="1200" dirty="0" smtClean="0">
                <a:solidFill>
                  <a:schemeClr val="tx1"/>
                </a:solidFill>
              </a:rPr>
              <a:t>День его похорон до сих пор описывают односельчане: плакала, рыдала сама </a:t>
            </a:r>
            <a:r>
              <a:rPr lang="ru-RU" sz="1200" dirty="0" smtClean="0">
                <a:blipFill>
                  <a:blip r:embed="rId3"/>
                  <a:tile tx="0" ty="0" sx="100000" sy="100000" flip="none" algn="tl"/>
                </a:blipFill>
              </a:rPr>
              <a:t>природа</a:t>
            </a:r>
            <a:r>
              <a:rPr lang="ru-RU" sz="1200" dirty="0" smtClean="0">
                <a:solidFill>
                  <a:schemeClr val="tx1"/>
                </a:solidFill>
              </a:rPr>
              <a:t>… « По тебе рыдает Мать-Земля» ,- писал в своем стихотворении-плаче старый наш учитель  </a:t>
            </a:r>
            <a:r>
              <a:rPr lang="ru-RU" sz="1200" dirty="0" err="1" smtClean="0">
                <a:solidFill>
                  <a:schemeClr val="tx1"/>
                </a:solidFill>
              </a:rPr>
              <a:t>Абуталиб</a:t>
            </a:r>
            <a:r>
              <a:rPr lang="ru-RU" sz="1200" dirty="0" smtClean="0">
                <a:solidFill>
                  <a:schemeClr val="tx1"/>
                </a:solidFill>
              </a:rPr>
              <a:t>  Магомедович. Стихотворение мы нашли в ходе поиска в районном редакционном отделе.  Красавец, умница, им гордилось все село… У него осталась мать, убитая горем. Жена, истинная горянка в высоком смысле этого слова. Сын-наследник, который не верит, что папа больше не вернется. Дочь-красавица, которая не знает отца… Жизнь, короткая, но яркая останется в памяти своих близких, моих односельчан, друзей, однополчан на века.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9-ноябрь 2004 г – награжден значком «Лучший сотрудник спец подразделений милиции»;</a:t>
            </a:r>
          </a:p>
          <a:p>
            <a:r>
              <a:rPr lang="ru-RU" dirty="0" smtClean="0"/>
              <a:t>Родился в селе </a:t>
            </a:r>
            <a:r>
              <a:rPr lang="ru-RU" dirty="0" err="1" smtClean="0"/>
              <a:t>Шангода</a:t>
            </a:r>
            <a:r>
              <a:rPr lang="ru-RU" dirty="0" smtClean="0"/>
              <a:t> </a:t>
            </a:r>
            <a:r>
              <a:rPr lang="ru-RU" dirty="0" err="1" smtClean="0"/>
              <a:t>Гунибского</a:t>
            </a:r>
            <a:r>
              <a:rPr lang="ru-RU" dirty="0" smtClean="0"/>
              <a:t> района РД в семье колхозника. </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Взять интервью у нашего односельчанина </a:t>
            </a:r>
            <a:r>
              <a:rPr lang="ru-RU" sz="1200" kern="1200" dirty="0" err="1" smtClean="0">
                <a:solidFill>
                  <a:schemeClr val="tx1"/>
                </a:solidFill>
                <a:latin typeface="+mn-lt"/>
                <a:ea typeface="+mn-ea"/>
                <a:cs typeface="+mn-cs"/>
              </a:rPr>
              <a:t>Зубайри</a:t>
            </a:r>
            <a:r>
              <a:rPr lang="ru-RU" sz="1200" kern="1200" dirty="0" smtClean="0">
                <a:solidFill>
                  <a:schemeClr val="tx1"/>
                </a:solidFill>
                <a:latin typeface="+mn-lt"/>
                <a:ea typeface="+mn-ea"/>
                <a:cs typeface="+mn-cs"/>
              </a:rPr>
              <a:t> Ахмедова - участника </a:t>
            </a:r>
            <a:r>
              <a:rPr lang="ru-RU" sz="1200" kern="1200" dirty="0" err="1" smtClean="0">
                <a:solidFill>
                  <a:schemeClr val="tx1"/>
                </a:solidFill>
                <a:latin typeface="+mn-lt"/>
                <a:ea typeface="+mn-ea"/>
                <a:cs typeface="+mn-cs"/>
              </a:rPr>
              <a:t>Новолакских</a:t>
            </a:r>
            <a:r>
              <a:rPr lang="ru-RU" sz="1200" kern="1200" dirty="0" smtClean="0">
                <a:solidFill>
                  <a:schemeClr val="tx1"/>
                </a:solidFill>
                <a:latin typeface="+mn-lt"/>
                <a:ea typeface="+mn-ea"/>
                <a:cs typeface="+mn-cs"/>
              </a:rPr>
              <a:t> событий, мы не смогли, увы,  и никогда не сможем. </a:t>
            </a:r>
            <a:r>
              <a:rPr lang="ru-RU" sz="1200" dirty="0" smtClean="0">
                <a:solidFill>
                  <a:schemeClr val="tx1"/>
                </a:solidFill>
              </a:rPr>
              <a:t>22 октября 2008 около населенного пункта </a:t>
            </a:r>
            <a:r>
              <a:rPr lang="ru-RU" sz="1200" dirty="0" err="1" smtClean="0">
                <a:solidFill>
                  <a:schemeClr val="tx1"/>
                </a:solidFill>
              </a:rPr>
              <a:t>Джанга</a:t>
            </a:r>
            <a:r>
              <a:rPr lang="ru-RU" sz="1200" dirty="0" smtClean="0">
                <a:solidFill>
                  <a:schemeClr val="tx1"/>
                </a:solidFill>
              </a:rPr>
              <a:t> </a:t>
            </a:r>
            <a:r>
              <a:rPr lang="ru-RU" sz="1200" dirty="0" err="1" smtClean="0">
                <a:solidFill>
                  <a:schemeClr val="tx1"/>
                </a:solidFill>
              </a:rPr>
              <a:t>Карабудахкентского</a:t>
            </a:r>
            <a:r>
              <a:rPr lang="ru-RU" sz="1200" dirty="0" smtClean="0">
                <a:solidFill>
                  <a:schemeClr val="tx1"/>
                </a:solidFill>
              </a:rPr>
              <a:t> района при проведении </a:t>
            </a:r>
            <a:r>
              <a:rPr lang="ru-RU" sz="1200" dirty="0" err="1" smtClean="0">
                <a:solidFill>
                  <a:schemeClr val="tx1"/>
                </a:solidFill>
              </a:rPr>
              <a:t>оперативно-разыскных</a:t>
            </a:r>
            <a:r>
              <a:rPr lang="ru-RU" sz="1200" dirty="0" smtClean="0">
                <a:solidFill>
                  <a:schemeClr val="tx1"/>
                </a:solidFill>
              </a:rPr>
              <a:t>  мероприятий по задержанию нападавших бандитов, геройски погиб 34-летний командир отделения ОМОН-2 младший лейтенант милиции Ахмедов З.М. со своими 4 друзьями. </a:t>
            </a:r>
            <a:r>
              <a:rPr lang="ru-RU" sz="1200" dirty="0" smtClean="0">
                <a:solidFill>
                  <a:schemeClr val="accent2"/>
                </a:solidFill>
              </a:rPr>
              <a:t>Его убийц нашли….</a:t>
            </a:r>
            <a:r>
              <a:rPr lang="ru-RU" sz="1200" dirty="0" smtClean="0">
                <a:solidFill>
                  <a:schemeClr val="tx1"/>
                </a:solidFill>
              </a:rPr>
              <a:t>День его похорон до сих пор описывают односельчане: плакала, рыдала сама </a:t>
            </a:r>
            <a:r>
              <a:rPr lang="ru-RU" sz="1200" dirty="0" smtClean="0">
                <a:blipFill>
                  <a:blip r:embed="rId3"/>
                  <a:tile tx="0" ty="0" sx="100000" sy="100000" flip="none" algn="tl"/>
                </a:blipFill>
              </a:rPr>
              <a:t>природа</a:t>
            </a:r>
            <a:r>
              <a:rPr lang="ru-RU" sz="1200" dirty="0" smtClean="0">
                <a:solidFill>
                  <a:schemeClr val="tx1"/>
                </a:solidFill>
              </a:rPr>
              <a:t>… « По тебе рыдает Мать-Земля» ,- писал в своем стихотворении-плаче старый наш учитель  </a:t>
            </a:r>
            <a:r>
              <a:rPr lang="ru-RU" sz="1200" dirty="0" err="1" smtClean="0">
                <a:solidFill>
                  <a:schemeClr val="tx1"/>
                </a:solidFill>
              </a:rPr>
              <a:t>Абуталиб</a:t>
            </a:r>
            <a:r>
              <a:rPr lang="ru-RU" sz="1200" dirty="0" smtClean="0">
                <a:solidFill>
                  <a:schemeClr val="tx1"/>
                </a:solidFill>
              </a:rPr>
              <a:t>  Магомедович. Стихотворение мы нашли в ходе поиска в районном редакционном отделе.  Красавец, умница, им гордилось все село… У него осталась мать, убитая горем. Жена, истинная горянка в высоком смысле этого слова. Сын-наследник, который не верит, что папа больше не вернется. Дочь-красавица, которая не знает отца… Жизнь, короткая, но яркая останется в памяти своих близких, моих односельчан, друзей, однополчан на века.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9-ноябрь 2004 г – награжден значком «Лучший сотрудник спец подразделений милиции»;</a:t>
            </a:r>
          </a:p>
          <a:p>
            <a:r>
              <a:rPr lang="ru-RU" dirty="0" smtClean="0"/>
              <a:t>Родился в селе </a:t>
            </a:r>
            <a:r>
              <a:rPr lang="ru-RU" dirty="0" err="1" smtClean="0"/>
              <a:t>Шангода</a:t>
            </a:r>
            <a:r>
              <a:rPr lang="ru-RU" dirty="0" smtClean="0"/>
              <a:t> </a:t>
            </a:r>
            <a:r>
              <a:rPr lang="ru-RU" dirty="0" err="1" smtClean="0"/>
              <a:t>Гунибского</a:t>
            </a:r>
            <a:r>
              <a:rPr lang="ru-RU" dirty="0" smtClean="0"/>
              <a:t> района РД в семье колхозника. </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17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Взять интервью у нашего односельчанина </a:t>
            </a:r>
            <a:r>
              <a:rPr lang="ru-RU" sz="1200" kern="1200" dirty="0" err="1" smtClean="0">
                <a:solidFill>
                  <a:schemeClr val="tx1"/>
                </a:solidFill>
                <a:latin typeface="+mn-lt"/>
                <a:ea typeface="+mn-ea"/>
                <a:cs typeface="+mn-cs"/>
              </a:rPr>
              <a:t>Зубайри</a:t>
            </a:r>
            <a:r>
              <a:rPr lang="ru-RU" sz="1200" kern="1200" dirty="0" smtClean="0">
                <a:solidFill>
                  <a:schemeClr val="tx1"/>
                </a:solidFill>
                <a:latin typeface="+mn-lt"/>
                <a:ea typeface="+mn-ea"/>
                <a:cs typeface="+mn-cs"/>
              </a:rPr>
              <a:t> Ахмедова - участника </a:t>
            </a:r>
            <a:r>
              <a:rPr lang="ru-RU" sz="1200" kern="1200" dirty="0" err="1" smtClean="0">
                <a:solidFill>
                  <a:schemeClr val="tx1"/>
                </a:solidFill>
                <a:latin typeface="+mn-lt"/>
                <a:ea typeface="+mn-ea"/>
                <a:cs typeface="+mn-cs"/>
              </a:rPr>
              <a:t>Новолакских</a:t>
            </a:r>
            <a:r>
              <a:rPr lang="ru-RU" sz="1200" kern="1200" dirty="0" smtClean="0">
                <a:solidFill>
                  <a:schemeClr val="tx1"/>
                </a:solidFill>
                <a:latin typeface="+mn-lt"/>
                <a:ea typeface="+mn-ea"/>
                <a:cs typeface="+mn-cs"/>
              </a:rPr>
              <a:t> событий, мы не смогли, увы,  и никогда не сможем. </a:t>
            </a:r>
            <a:r>
              <a:rPr lang="ru-RU" sz="1200" dirty="0" smtClean="0">
                <a:solidFill>
                  <a:schemeClr val="tx1"/>
                </a:solidFill>
              </a:rPr>
              <a:t>22 октября 2008 около населенного пункта </a:t>
            </a:r>
            <a:r>
              <a:rPr lang="ru-RU" sz="1200" dirty="0" err="1" smtClean="0">
                <a:solidFill>
                  <a:schemeClr val="tx1"/>
                </a:solidFill>
              </a:rPr>
              <a:t>Джанга</a:t>
            </a:r>
            <a:r>
              <a:rPr lang="ru-RU" sz="1200" dirty="0" smtClean="0">
                <a:solidFill>
                  <a:schemeClr val="tx1"/>
                </a:solidFill>
              </a:rPr>
              <a:t> </a:t>
            </a:r>
            <a:r>
              <a:rPr lang="ru-RU" sz="1200" dirty="0" err="1" smtClean="0">
                <a:solidFill>
                  <a:schemeClr val="tx1"/>
                </a:solidFill>
              </a:rPr>
              <a:t>Карабудахкентского</a:t>
            </a:r>
            <a:r>
              <a:rPr lang="ru-RU" sz="1200" dirty="0" smtClean="0">
                <a:solidFill>
                  <a:schemeClr val="tx1"/>
                </a:solidFill>
              </a:rPr>
              <a:t> района при проведении </a:t>
            </a:r>
            <a:r>
              <a:rPr lang="ru-RU" sz="1200" dirty="0" err="1" smtClean="0">
                <a:solidFill>
                  <a:schemeClr val="tx1"/>
                </a:solidFill>
              </a:rPr>
              <a:t>оперативно-разыскных</a:t>
            </a:r>
            <a:r>
              <a:rPr lang="ru-RU" sz="1200" dirty="0" smtClean="0">
                <a:solidFill>
                  <a:schemeClr val="tx1"/>
                </a:solidFill>
              </a:rPr>
              <a:t>  мероприятий по задержанию нападавших бандитов, геройски погиб 34-летний командир отделения ОМОН-2 младший лейтенант милиции Ахмедов З.М. со своими 4 друзьями. </a:t>
            </a:r>
            <a:r>
              <a:rPr lang="ru-RU" sz="1200" dirty="0" smtClean="0">
                <a:solidFill>
                  <a:schemeClr val="accent2"/>
                </a:solidFill>
              </a:rPr>
              <a:t>Его убийц нашли….</a:t>
            </a:r>
            <a:r>
              <a:rPr lang="ru-RU" sz="1200" dirty="0" smtClean="0">
                <a:solidFill>
                  <a:schemeClr val="tx1"/>
                </a:solidFill>
              </a:rPr>
              <a:t>День его похорон до сих пор описывают односельчане: плакала, рыдала сама </a:t>
            </a:r>
            <a:r>
              <a:rPr lang="ru-RU" sz="1200" dirty="0" smtClean="0">
                <a:blipFill>
                  <a:blip r:embed="rId3"/>
                  <a:tile tx="0" ty="0" sx="100000" sy="100000" flip="none" algn="tl"/>
                </a:blipFill>
              </a:rPr>
              <a:t>природа</a:t>
            </a:r>
            <a:r>
              <a:rPr lang="ru-RU" sz="1200" dirty="0" smtClean="0">
                <a:solidFill>
                  <a:schemeClr val="tx1"/>
                </a:solidFill>
              </a:rPr>
              <a:t>… « По тебе рыдает Мать-Земля» ,- писал в своем стихотворении-плаче старый наш учитель  </a:t>
            </a:r>
            <a:r>
              <a:rPr lang="ru-RU" sz="1200" dirty="0" err="1" smtClean="0">
                <a:solidFill>
                  <a:schemeClr val="tx1"/>
                </a:solidFill>
              </a:rPr>
              <a:t>Абуталиб</a:t>
            </a:r>
            <a:r>
              <a:rPr lang="ru-RU" sz="1200" dirty="0" smtClean="0">
                <a:solidFill>
                  <a:schemeClr val="tx1"/>
                </a:solidFill>
              </a:rPr>
              <a:t>  Магомедович. Стихотворение мы нашли в ходе поиска в районном редакционном отделе.  Красавец, умница, им гордилось все село… У него осталась мать, убитая горем. Жена, истинная горянка в высоком смысле этого слова. Сын-наследник, который не верит, что папа больше не вернется. Дочь-красавица, которая не знает отца… Жизнь, короткая, но яркая останется в памяти своих близких, моих односельчан, друзей, однополчан на века.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9-ноябрь 2004 г – награжден значком «Лучший сотрудник спец подразделений милиции»;</a:t>
            </a:r>
          </a:p>
          <a:p>
            <a:r>
              <a:rPr lang="ru-RU" dirty="0" smtClean="0"/>
              <a:t>Родился в селе </a:t>
            </a:r>
            <a:r>
              <a:rPr lang="ru-RU" dirty="0" err="1" smtClean="0"/>
              <a:t>Шангода</a:t>
            </a:r>
            <a:r>
              <a:rPr lang="ru-RU" dirty="0" smtClean="0"/>
              <a:t> </a:t>
            </a:r>
            <a:r>
              <a:rPr lang="ru-RU" dirty="0" err="1" smtClean="0"/>
              <a:t>Гунибского</a:t>
            </a:r>
            <a:r>
              <a:rPr lang="ru-RU" dirty="0" smtClean="0"/>
              <a:t> района РД в семье колхозника. </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13-май 2005 г – награжден  почетной грамотой за профессионализм и умелые оперативные действия ;</a:t>
            </a:r>
          </a:p>
          <a:p>
            <a:r>
              <a:rPr lang="ru-RU" sz="1200" dirty="0" smtClean="0"/>
              <a:t>Диплом </a:t>
            </a:r>
            <a:r>
              <a:rPr lang="en-US" sz="1200" dirty="0" smtClean="0"/>
              <a:t>II </a:t>
            </a:r>
            <a:r>
              <a:rPr lang="ru-RU" sz="1200" dirty="0" smtClean="0"/>
              <a:t>степени – за 2 место лично-командном чемпионате МВД по метанию гранаты; </a:t>
            </a:r>
          </a:p>
          <a:p>
            <a:r>
              <a:rPr lang="ru-RU" sz="1200" dirty="0" smtClean="0"/>
              <a:t>5-июнь 2006 г – награжден почетной грамотой за профессионализм и умелые оперативные действия ;</a:t>
            </a:r>
          </a:p>
          <a:p>
            <a:r>
              <a:rPr lang="ru-RU" sz="1200" b="1" dirty="0" smtClean="0">
                <a:hlinkClick r:id="rId3" tooltip="Орден Мужества"/>
              </a:rPr>
              <a:t>Орден Мужества</a:t>
            </a:r>
            <a:r>
              <a:rPr lang="ru-RU" sz="1200" dirty="0" smtClean="0"/>
              <a:t> — посмертно, общегражданская награда, присуждаемая за самоотверженность, мужество и отвагу, проявленные при спасении людей, охране общественного порядка, в борьбе с преступностью, во время стихийных бедствий, пожаров, катастроф и других чрезвычайных обстоятельств, а также за смелые и решительные действия, совершенные при исполнении воинского, гражданского или служебного долга в условиях, сопряжённых с риском для жизни.</a:t>
            </a:r>
          </a:p>
        </p:txBody>
      </p:sp>
      <p:sp>
        <p:nvSpPr>
          <p:cNvPr id="4" name="Номер слайда 3"/>
          <p:cNvSpPr>
            <a:spLocks noGrp="1"/>
          </p:cNvSpPr>
          <p:nvPr>
            <p:ph type="sldNum" sz="quarter" idx="10"/>
          </p:nvPr>
        </p:nvSpPr>
        <p:spPr/>
        <p:txBody>
          <a:bodyPr/>
          <a:lstStyle/>
          <a:p>
            <a:fld id="{3E73AF8E-67D0-470C-92A1-7BD16F09CBB0}" type="slidenum">
              <a:rPr lang="ru-RU" smtClean="0"/>
              <a:pPr/>
              <a:t>19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13-май 2005 г – награжден  почетной грамотой за профессионализм и умелые оперативные действия ;</a:t>
            </a:r>
          </a:p>
          <a:p>
            <a:r>
              <a:rPr lang="ru-RU" sz="1200" dirty="0" smtClean="0"/>
              <a:t>Диплом </a:t>
            </a:r>
            <a:r>
              <a:rPr lang="en-US" sz="1200" dirty="0" smtClean="0"/>
              <a:t>II </a:t>
            </a:r>
            <a:r>
              <a:rPr lang="ru-RU" sz="1200" dirty="0" smtClean="0"/>
              <a:t>степени – за 2 место лично-командном чемпионате МВД по метанию гранаты; </a:t>
            </a:r>
          </a:p>
          <a:p>
            <a:r>
              <a:rPr lang="ru-RU" sz="1200" dirty="0" smtClean="0"/>
              <a:t>5-июнь 2006 г – награжден почетной грамотой за профессионализм и умелые оперативные действия ;</a:t>
            </a:r>
          </a:p>
          <a:p>
            <a:r>
              <a:rPr lang="ru-RU" sz="1200" b="1" dirty="0" smtClean="0">
                <a:hlinkClick r:id="rId3" tooltip="Орден Мужества"/>
              </a:rPr>
              <a:t>Орден Мужества</a:t>
            </a:r>
            <a:r>
              <a:rPr lang="ru-RU" sz="1200" dirty="0" smtClean="0"/>
              <a:t> — посмертно, общегражданская награда, присуждаемая за самоотверженность, мужество и отвагу, проявленные при спасении людей, охране общественного порядка, в борьбе с преступностью, во время стихийных бедствий, пожаров, катастроф и других чрезвычайных обстоятельств, а также за смелые и решительные действия, совершенные при исполнении воинского, гражданского или служебного долга в условиях, сопряжённых с риском для жизни.</a:t>
            </a:r>
          </a:p>
        </p:txBody>
      </p:sp>
      <p:sp>
        <p:nvSpPr>
          <p:cNvPr id="4" name="Номер слайда 3"/>
          <p:cNvSpPr>
            <a:spLocks noGrp="1"/>
          </p:cNvSpPr>
          <p:nvPr>
            <p:ph type="sldNum" sz="quarter" idx="10"/>
          </p:nvPr>
        </p:nvSpPr>
        <p:spPr/>
        <p:txBody>
          <a:bodyPr/>
          <a:lstStyle/>
          <a:p>
            <a:fld id="{3E73AF8E-67D0-470C-92A1-7BD16F09CBB0}" type="slidenum">
              <a:rPr lang="ru-RU" smtClean="0"/>
              <a:pPr/>
              <a:t>20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Но </a:t>
            </a:r>
            <a:r>
              <a:rPr lang="ru-RU" sz="1200" kern="1200" dirty="0" smtClean="0">
                <a:solidFill>
                  <a:schemeClr val="tx1"/>
                </a:solidFill>
                <a:latin typeface="+mn-lt"/>
                <a:ea typeface="+mn-ea"/>
                <a:cs typeface="+mn-cs"/>
              </a:rPr>
              <a:t>бандитские вылазки не прекращаются и сегодня. Встречаясь с участниками событий, изучая фактический материал, я поняла, как не сломили наш народ веками раньше, так и не сломить их врагу никогда, потому что мы едины и в этом наша сила,  наше могущество.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Мы живем в многонациональном государстве с многовековой богатейшей историей, с неповторимым природным ландшафтом, где  главным же достоянием является ее народ, который, несмотря на все бедствия, лишения, войны смог сплотиться и выстоять перед всеми трудностями.  Не каждое государство в мире может похвастаться таким единством. </a:t>
            </a:r>
          </a:p>
          <a:p>
            <a:r>
              <a:rPr lang="ru-RU" sz="1200" kern="1200" dirty="0" smtClean="0">
                <a:solidFill>
                  <a:schemeClr val="tx1"/>
                </a:solidFill>
                <a:latin typeface="+mn-lt"/>
                <a:ea typeface="+mn-ea"/>
                <a:cs typeface="+mn-cs"/>
              </a:rPr>
              <a:t>Наша Родина напоминает мне лоскутное одеяло, сшитое из кусочков различных неповторимых тканей. И если хоть один кусочек ткани (народ), пусть и самый маленький, оторвать от  одеяла, то не будет уже той целостности, той красоты, того единства. Как говорил великий русский писатель Максим Горький: «Народ есть неиссякаемый источник энергии, единственно способный претворить все возможное – в необходимое, все мечты – в реальность»</a:t>
            </a:r>
            <a:r>
              <a:rPr lang="ru-RU" sz="1200" b="1" kern="1200" baseline="30000" dirty="0" smtClean="0">
                <a:solidFill>
                  <a:schemeClr val="tx1"/>
                </a:solidFill>
                <a:latin typeface="+mn-lt"/>
                <a:ea typeface="+mn-ea"/>
                <a:cs typeface="+mn-cs"/>
              </a:rPr>
              <a:t>2</a:t>
            </a:r>
            <a:r>
              <a:rPr lang="ru-RU" sz="1200" kern="1200" dirty="0" smtClean="0">
                <a:solidFill>
                  <a:schemeClr val="tx1"/>
                </a:solidFill>
                <a:latin typeface="+mn-lt"/>
                <a:ea typeface="+mn-ea"/>
                <a:cs typeface="+mn-cs"/>
              </a:rPr>
              <a:t>. Надо всегда помнить, что в дружбе и единстве ключ к благополучию, будь то семья, район, город, республика, страна, планета. Есть ведь слова: один за всех, и все за одного. И вообще, сломать один прутик намного легче, чем весь веник. </a:t>
            </a:r>
            <a:r>
              <a:rPr lang="ru-RU" dirty="0" smtClean="0"/>
              <a:t>  </a:t>
            </a:r>
          </a:p>
          <a:p>
            <a:r>
              <a:rPr lang="ru-RU" dirty="0" smtClean="0"/>
              <a:t>На фото 1 –</a:t>
            </a:r>
            <a:r>
              <a:rPr lang="ru-RU" baseline="0" dirty="0" smtClean="0"/>
              <a:t> </a:t>
            </a:r>
            <a:r>
              <a:rPr lang="ru-RU" dirty="0" smtClean="0"/>
              <a:t> </a:t>
            </a:r>
            <a:r>
              <a:rPr lang="ru-RU" baseline="0" dirty="0" smtClean="0"/>
              <a:t>в  московском парке жена Наида и сын Шамиль </a:t>
            </a:r>
            <a:endParaRPr lang="ru-RU" dirty="0" smtClean="0"/>
          </a:p>
          <a:p>
            <a:pPr>
              <a:buFont typeface="Wingdings" pitchFamily="2" charset="2"/>
              <a:buChar char="q"/>
            </a:pPr>
            <a:r>
              <a:rPr lang="ru-RU" dirty="0" smtClean="0"/>
              <a:t>  Фото 2 –</a:t>
            </a:r>
            <a:r>
              <a:rPr lang="ru-RU" baseline="0" dirty="0" smtClean="0"/>
              <a:t> </a:t>
            </a:r>
            <a:r>
              <a:rPr lang="ru-RU" baseline="0" dirty="0" err="1" smtClean="0"/>
              <a:t>Зубайри</a:t>
            </a:r>
            <a:r>
              <a:rPr lang="ru-RU" baseline="0" dirty="0" smtClean="0"/>
              <a:t> с женой и сыном;</a:t>
            </a:r>
          </a:p>
          <a:p>
            <a:pPr>
              <a:buFont typeface="Wingdings" pitchFamily="2" charset="2"/>
              <a:buChar char="q"/>
            </a:pPr>
            <a:r>
              <a:rPr lang="ru-RU" baseline="0" dirty="0" smtClean="0"/>
              <a:t>  Фото 3 – дочь не видевшая отца;</a:t>
            </a:r>
          </a:p>
          <a:p>
            <a:pPr>
              <a:buFont typeface="Wingdings" pitchFamily="2" charset="2"/>
              <a:buChar char="q"/>
            </a:pPr>
            <a:r>
              <a:rPr lang="ru-RU" baseline="0" dirty="0" smtClean="0"/>
              <a:t>  Фото 4 – </a:t>
            </a:r>
            <a:r>
              <a:rPr lang="ru-RU" sz="1200" b="0" kern="1200" baseline="0" dirty="0" smtClean="0">
                <a:solidFill>
                  <a:schemeClr val="tx1"/>
                </a:solidFill>
                <a:latin typeface="+mn-lt"/>
                <a:ea typeface="+mn-ea"/>
                <a:cs typeface="+mn-cs"/>
              </a:rPr>
              <a:t>н</a:t>
            </a:r>
            <a:r>
              <a:rPr lang="ru-RU" sz="1200" b="0" kern="1200" dirty="0" smtClean="0">
                <a:solidFill>
                  <a:schemeClr val="tx1"/>
                </a:solidFill>
                <a:latin typeface="+mn-lt"/>
                <a:ea typeface="+mn-ea"/>
                <a:cs typeface="+mn-cs"/>
              </a:rPr>
              <a:t>а могиле друга. Одноклассники Ахмедова З.А. </a:t>
            </a:r>
          </a:p>
          <a:p>
            <a:pPr>
              <a:buFont typeface="Wingdings" pitchFamily="2" charset="2"/>
              <a:buChar char="q"/>
            </a:pPr>
            <a:r>
              <a:rPr lang="ru-RU" sz="1200" b="1" kern="1200" dirty="0" smtClean="0">
                <a:solidFill>
                  <a:schemeClr val="tx1"/>
                </a:solidFill>
                <a:latin typeface="+mn-lt"/>
                <a:ea typeface="+mn-ea"/>
                <a:cs typeface="+mn-cs"/>
              </a:rPr>
              <a:t>  </a:t>
            </a:r>
            <a:r>
              <a:rPr lang="ru-RU" baseline="0" dirty="0" smtClean="0"/>
              <a:t>Фото 5 – </a:t>
            </a:r>
            <a:r>
              <a:rPr lang="ru-RU" b="0" baseline="0" dirty="0" smtClean="0"/>
              <a:t>м</a:t>
            </a:r>
            <a:r>
              <a:rPr lang="ru-RU" sz="1200" b="0" kern="1200" dirty="0" smtClean="0">
                <a:solidFill>
                  <a:schemeClr val="tx1"/>
                </a:solidFill>
                <a:latin typeface="+mn-lt"/>
                <a:ea typeface="+mn-ea"/>
                <a:cs typeface="+mn-cs"/>
              </a:rPr>
              <a:t>ать героя Ахмедова З.М.</a:t>
            </a:r>
          </a:p>
          <a:p>
            <a:pPr>
              <a:buFont typeface="Wingdings" pitchFamily="2" charset="2"/>
              <a:buChar char="q"/>
            </a:pPr>
            <a:r>
              <a:rPr lang="ru-RU" baseline="0" dirty="0" smtClean="0"/>
              <a:t>  Фото 6 – отец и сын</a:t>
            </a:r>
            <a:endParaRPr lang="ru-RU" sz="1200" b="0" kern="1200" dirty="0" smtClean="0">
              <a:solidFill>
                <a:schemeClr val="tx1"/>
              </a:solidFill>
              <a:latin typeface="+mn-lt"/>
              <a:ea typeface="+mn-ea"/>
              <a:cs typeface="+mn-cs"/>
            </a:endParaRPr>
          </a:p>
          <a:p>
            <a:pPr>
              <a:buFont typeface="Wingdings" pitchFamily="2" charset="2"/>
              <a:buChar char="q"/>
            </a:pPr>
            <a:endParaRPr lang="ru-RU" b="0"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21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Прошло 15  лет с момента отражения атаки </a:t>
            </a:r>
            <a:r>
              <a:rPr lang="ru-RU" sz="1200" kern="1200" dirty="0" err="1" smtClean="0">
                <a:solidFill>
                  <a:schemeClr val="tx1"/>
                </a:solidFill>
                <a:latin typeface="+mn-lt"/>
                <a:ea typeface="+mn-ea"/>
                <a:cs typeface="+mn-cs"/>
              </a:rPr>
              <a:t>бандформирований</a:t>
            </a:r>
            <a:r>
              <a:rPr lang="ru-RU" sz="1200" kern="1200" dirty="0" smtClean="0">
                <a:solidFill>
                  <a:schemeClr val="tx1"/>
                </a:solidFill>
                <a:latin typeface="+mn-lt"/>
                <a:ea typeface="+mn-ea"/>
                <a:cs typeface="+mn-cs"/>
              </a:rPr>
              <a:t> в Дагестане. Но бандитские вылазки не прекращаются и сегодня. Встречаясь с участниками событий, изучая фактический материал, я поняла, как не сломили наш народ веками раньше, так и не сломить их врагу никогда, потому что мы едины и в этом наша сила,  наше могущество.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Мы живем в многонациональном государстве с многовековой богатейшей историей, с неповторимым природным ландшафтом, где  главным же достоянием является ее народ, который, несмотря на все бедствия, лишения, войны смог сплотиться и выстоять перед всеми трудностями.  Не каждое государство в мире может похвастаться таким единством. </a:t>
            </a:r>
          </a:p>
          <a:p>
            <a:r>
              <a:rPr lang="ru-RU" sz="1200" kern="1200" dirty="0" smtClean="0">
                <a:solidFill>
                  <a:schemeClr val="tx1"/>
                </a:solidFill>
                <a:latin typeface="+mn-lt"/>
                <a:ea typeface="+mn-ea"/>
                <a:cs typeface="+mn-cs"/>
              </a:rPr>
              <a:t>Наша Родина напоминает мне лоскутное одеяло, сшитое из кусочков различных неповторимых тканей. И если хоть один кусочек ткани (народ), пусть и самый маленький, оторвать от  одеяла, то не будет уже той целостности, той красоты, того единства. Как говорил великий русский писатель Максим Горький: «Народ есть неиссякаемый источник энергии, единственно способный претворить все возможное – в необходимое, все мечты – в реальность»</a:t>
            </a:r>
            <a:r>
              <a:rPr lang="ru-RU" sz="1200" b="1" kern="1200" baseline="30000" dirty="0" smtClean="0">
                <a:solidFill>
                  <a:schemeClr val="tx1"/>
                </a:solidFill>
                <a:latin typeface="+mn-lt"/>
                <a:ea typeface="+mn-ea"/>
                <a:cs typeface="+mn-cs"/>
              </a:rPr>
              <a:t>2</a:t>
            </a:r>
            <a:r>
              <a:rPr lang="ru-RU" sz="1200" kern="1200" dirty="0" smtClean="0">
                <a:solidFill>
                  <a:schemeClr val="tx1"/>
                </a:solidFill>
                <a:latin typeface="+mn-lt"/>
                <a:ea typeface="+mn-ea"/>
                <a:cs typeface="+mn-cs"/>
              </a:rPr>
              <a:t>. Надо всегда помнить, что в дружбе и единстве ключ к благополучию, будь то семья, район, город, республика, страна, планета. Есть ведь слова: один за всех, и все за одного. И вообще, сломать один прутик намного легче, чем весь веник. </a:t>
            </a:r>
            <a:r>
              <a:rPr lang="ru-RU" dirty="0" smtClean="0"/>
              <a:t>  </a:t>
            </a:r>
          </a:p>
          <a:p>
            <a:r>
              <a:rPr lang="ru-RU" dirty="0" smtClean="0"/>
              <a:t>На фото 1 –</a:t>
            </a:r>
            <a:r>
              <a:rPr lang="ru-RU" baseline="0" dirty="0" smtClean="0"/>
              <a:t> </a:t>
            </a:r>
            <a:r>
              <a:rPr lang="ru-RU" dirty="0" smtClean="0"/>
              <a:t> </a:t>
            </a:r>
            <a:r>
              <a:rPr lang="ru-RU" baseline="0" dirty="0" smtClean="0"/>
              <a:t>в  московском парке жена Наида и сын Шамиль </a:t>
            </a:r>
            <a:endParaRPr lang="ru-RU" dirty="0" smtClean="0"/>
          </a:p>
          <a:p>
            <a:pPr>
              <a:buFont typeface="Wingdings" pitchFamily="2" charset="2"/>
              <a:buChar char="q"/>
            </a:pPr>
            <a:r>
              <a:rPr lang="ru-RU" dirty="0" smtClean="0"/>
              <a:t>  Фото 2 –</a:t>
            </a:r>
            <a:r>
              <a:rPr lang="ru-RU" baseline="0" dirty="0" smtClean="0"/>
              <a:t> </a:t>
            </a:r>
            <a:r>
              <a:rPr lang="ru-RU" baseline="0" dirty="0" err="1" smtClean="0"/>
              <a:t>Зубайри</a:t>
            </a:r>
            <a:r>
              <a:rPr lang="ru-RU" baseline="0" dirty="0" smtClean="0"/>
              <a:t> с женой и сыном;</a:t>
            </a:r>
          </a:p>
          <a:p>
            <a:pPr>
              <a:buFont typeface="Wingdings" pitchFamily="2" charset="2"/>
              <a:buChar char="q"/>
            </a:pPr>
            <a:r>
              <a:rPr lang="ru-RU" baseline="0" dirty="0" smtClean="0"/>
              <a:t>  Фото 3 – дочь не видевшая отца;</a:t>
            </a:r>
          </a:p>
          <a:p>
            <a:pPr>
              <a:buFont typeface="Wingdings" pitchFamily="2" charset="2"/>
              <a:buChar char="q"/>
            </a:pPr>
            <a:r>
              <a:rPr lang="ru-RU" baseline="0" dirty="0" smtClean="0"/>
              <a:t>  Фото 4 – </a:t>
            </a:r>
            <a:r>
              <a:rPr lang="ru-RU" sz="1200" b="0" kern="1200" baseline="0" dirty="0" smtClean="0">
                <a:solidFill>
                  <a:schemeClr val="tx1"/>
                </a:solidFill>
                <a:latin typeface="+mn-lt"/>
                <a:ea typeface="+mn-ea"/>
                <a:cs typeface="+mn-cs"/>
              </a:rPr>
              <a:t>н</a:t>
            </a:r>
            <a:r>
              <a:rPr lang="ru-RU" sz="1200" b="0" kern="1200" dirty="0" smtClean="0">
                <a:solidFill>
                  <a:schemeClr val="tx1"/>
                </a:solidFill>
                <a:latin typeface="+mn-lt"/>
                <a:ea typeface="+mn-ea"/>
                <a:cs typeface="+mn-cs"/>
              </a:rPr>
              <a:t>а могиле друга. Одноклассники Ахмедова З.А. </a:t>
            </a:r>
          </a:p>
          <a:p>
            <a:pPr>
              <a:buFont typeface="Wingdings" pitchFamily="2" charset="2"/>
              <a:buChar char="q"/>
            </a:pPr>
            <a:r>
              <a:rPr lang="ru-RU" sz="1200" b="1" kern="1200" dirty="0" smtClean="0">
                <a:solidFill>
                  <a:schemeClr val="tx1"/>
                </a:solidFill>
                <a:latin typeface="+mn-lt"/>
                <a:ea typeface="+mn-ea"/>
                <a:cs typeface="+mn-cs"/>
              </a:rPr>
              <a:t>  </a:t>
            </a:r>
            <a:r>
              <a:rPr lang="ru-RU" baseline="0" dirty="0" smtClean="0"/>
              <a:t>Фото 5 – </a:t>
            </a:r>
            <a:r>
              <a:rPr lang="ru-RU" b="0" baseline="0" dirty="0" smtClean="0"/>
              <a:t>м</a:t>
            </a:r>
            <a:r>
              <a:rPr lang="ru-RU" sz="1200" b="0" kern="1200" dirty="0" smtClean="0">
                <a:solidFill>
                  <a:schemeClr val="tx1"/>
                </a:solidFill>
                <a:latin typeface="+mn-lt"/>
                <a:ea typeface="+mn-ea"/>
                <a:cs typeface="+mn-cs"/>
              </a:rPr>
              <a:t>ать героя Ахмедова З.М.</a:t>
            </a:r>
          </a:p>
          <a:p>
            <a:pPr>
              <a:buFont typeface="Wingdings" pitchFamily="2" charset="2"/>
              <a:buChar char="q"/>
            </a:pPr>
            <a:r>
              <a:rPr lang="ru-RU" baseline="0" dirty="0" smtClean="0"/>
              <a:t>  Фото 6 – отец и сын</a:t>
            </a:r>
            <a:endParaRPr lang="ru-RU" sz="1200" b="0" kern="1200" dirty="0" smtClean="0">
              <a:solidFill>
                <a:schemeClr val="tx1"/>
              </a:solidFill>
              <a:latin typeface="+mn-lt"/>
              <a:ea typeface="+mn-ea"/>
              <a:cs typeface="+mn-cs"/>
            </a:endParaRPr>
          </a:p>
          <a:p>
            <a:pPr>
              <a:buFont typeface="Wingdings" pitchFamily="2" charset="2"/>
              <a:buChar char="q"/>
            </a:pPr>
            <a:endParaRPr lang="ru-RU" b="0"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22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b="1" kern="1200" dirty="0" smtClean="0">
                <a:solidFill>
                  <a:schemeClr val="tx1"/>
                </a:solidFill>
                <a:latin typeface="+mn-lt"/>
                <a:ea typeface="+mn-ea"/>
                <a:cs typeface="+mn-cs"/>
              </a:rPr>
              <a:t>Результаты работы и выводы:</a:t>
            </a:r>
            <a:r>
              <a:rPr lang="kk-KZ" sz="1200" kern="1200" dirty="0" smtClean="0">
                <a:solidFill>
                  <a:schemeClr val="tx1"/>
                </a:solidFill>
                <a:latin typeface="+mn-lt"/>
                <a:ea typeface="+mn-ea"/>
                <a:cs typeface="+mn-cs"/>
              </a:rPr>
              <a:t> всесторонне изучены и систематизированы сведения о событиях августа-сентября 1999 г., о моих земляках- солдатах правопорядка , </a:t>
            </a:r>
            <a:r>
              <a:rPr lang="ru-RU" sz="1200" kern="1200" dirty="0" smtClean="0">
                <a:solidFill>
                  <a:schemeClr val="tx1"/>
                </a:solidFill>
                <a:latin typeface="+mn-lt"/>
                <a:ea typeface="+mn-ea"/>
                <a:cs typeface="+mn-cs"/>
              </a:rPr>
              <a:t>внесших свой бесценный вклад в Победу над самым страшным явлением современности- международным терроризмом, о людях, которые живут рядом с нами, об их судьбах, скрепленных дружбой и любовью. Результаты исследований  могут быть использованы  при проведении уроков истории, тематических классных часов и Уроков Мужества.</a:t>
            </a:r>
          </a:p>
          <a:p>
            <a:r>
              <a:rPr lang="ru-RU" sz="1200" b="0" kern="1200" dirty="0" smtClean="0">
                <a:solidFill>
                  <a:schemeClr val="tx1"/>
                </a:solidFill>
                <a:latin typeface="+mn-lt"/>
                <a:ea typeface="+mn-ea"/>
                <a:cs typeface="+mn-cs"/>
              </a:rPr>
              <a:t>Мы учащиеся </a:t>
            </a:r>
            <a:r>
              <a:rPr lang="ru-RU" sz="1200" b="0" kern="1200" dirty="0" err="1" smtClean="0">
                <a:solidFill>
                  <a:schemeClr val="tx1"/>
                </a:solidFill>
                <a:latin typeface="+mn-lt"/>
                <a:ea typeface="+mn-ea"/>
                <a:cs typeface="+mn-cs"/>
              </a:rPr>
              <a:t>Шангодинско-Шитлибской</a:t>
            </a:r>
            <a:r>
              <a:rPr lang="ru-RU" sz="1200" b="0" kern="1200" dirty="0" smtClean="0">
                <a:solidFill>
                  <a:schemeClr val="tx1"/>
                </a:solidFill>
                <a:latin typeface="+mn-lt"/>
                <a:ea typeface="+mn-ea"/>
                <a:cs typeface="+mn-cs"/>
              </a:rPr>
              <a:t> школы провели ряд</a:t>
            </a:r>
            <a:r>
              <a:rPr lang="ru-RU" sz="1200" b="0" kern="1200" baseline="0" dirty="0" smtClean="0">
                <a:solidFill>
                  <a:schemeClr val="tx1"/>
                </a:solidFill>
                <a:latin typeface="+mn-lt"/>
                <a:ea typeface="+mn-ea"/>
                <a:cs typeface="+mn-cs"/>
              </a:rPr>
              <a:t> </a:t>
            </a:r>
            <a:r>
              <a:rPr lang="ru-RU" sz="1200" b="0" kern="1200" dirty="0" smtClean="0">
                <a:solidFill>
                  <a:schemeClr val="tx1"/>
                </a:solidFill>
                <a:latin typeface="+mn-lt"/>
                <a:ea typeface="+mn-ea"/>
                <a:cs typeface="+mn-cs"/>
              </a:rPr>
              <a:t>мероприятия в честь защитников Дагестана. </a:t>
            </a:r>
          </a:p>
          <a:p>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24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k-KZ" sz="1200" kern="1200" dirty="0" smtClean="0">
                <a:solidFill>
                  <a:schemeClr val="tx1"/>
                </a:solidFill>
                <a:latin typeface="+mn-lt"/>
                <a:ea typeface="+mn-ea"/>
                <a:cs typeface="+mn-cs"/>
              </a:rPr>
              <a:t>Цель моей исследовательской работы найти эти «лица» и показать своим сверстникам, </a:t>
            </a:r>
            <a:r>
              <a:rPr lang="kk-KZ" dirty="0" smtClean="0"/>
              <a:t>что основа мужества – это дружба и единство, залог успеха-это вера в Победу.</a:t>
            </a:r>
            <a:r>
              <a:rPr lang="ru-RU"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Увековечивание в памяти подрастающего поколения  подвига наших земляков в годы 2-ой Чеченской войны, как  дань уважения Дружбе и Мужеству всего дагестанского народа.                                                              </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Создать альбом  об участниках событий 1999 года - родственниках и земляках: «Я помню, я горжусь...» книгу-раскладушку «Наши славные земляки»</a:t>
            </a:r>
          </a:p>
          <a:p>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3</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Хочется закончить свое выступление словами Роберта Рождественского:</a:t>
            </a:r>
          </a:p>
          <a:p>
            <a:r>
              <a:rPr lang="ru-RU" baseline="0" dirty="0" smtClean="0"/>
              <a:t>                                         Люди!</a:t>
            </a:r>
          </a:p>
          <a:p>
            <a:r>
              <a:rPr lang="ru-RU" baseline="0" dirty="0" smtClean="0"/>
              <a:t>                                         Покуда сердца стучатся,-</a:t>
            </a:r>
          </a:p>
          <a:p>
            <a:r>
              <a:rPr lang="ru-RU" baseline="0" dirty="0" smtClean="0"/>
              <a:t>                                         Помните!</a:t>
            </a:r>
          </a:p>
          <a:p>
            <a:r>
              <a:rPr lang="ru-RU" baseline="0" dirty="0" smtClean="0"/>
              <a:t>                                         Какой ценой завоевано счастье,-</a:t>
            </a:r>
          </a:p>
          <a:p>
            <a:r>
              <a:rPr lang="ru-RU" baseline="0" dirty="0" smtClean="0"/>
              <a:t>                                         Пожалуйста , помните!</a:t>
            </a:r>
            <a:endParaRPr lang="ru-RU" dirty="0" smtClean="0"/>
          </a:p>
          <a:p>
            <a:r>
              <a:rPr lang="ru-RU" dirty="0" smtClean="0"/>
              <a:t>Сергея Щипачева  </a:t>
            </a:r>
          </a:p>
          <a:p>
            <a:r>
              <a:rPr lang="ru-RU" dirty="0" smtClean="0"/>
              <a:t>                                    Ведь под ногами шар земной.</a:t>
            </a:r>
          </a:p>
          <a:p>
            <a:r>
              <a:rPr lang="ru-RU" dirty="0" smtClean="0"/>
              <a:t>                                    Живу. Дышу.</a:t>
            </a:r>
            <a:r>
              <a:rPr lang="ru-RU" baseline="0" dirty="0" smtClean="0"/>
              <a:t> Пою.</a:t>
            </a:r>
          </a:p>
          <a:p>
            <a:r>
              <a:rPr lang="ru-RU" baseline="0" dirty="0" smtClean="0"/>
              <a:t>                                    Но в памяти всегда со мной</a:t>
            </a:r>
          </a:p>
          <a:p>
            <a:r>
              <a:rPr lang="ru-RU" baseline="0" dirty="0" smtClean="0"/>
              <a:t>                                    Погибшие в бою.</a:t>
            </a:r>
            <a:r>
              <a:rPr lang="ru-RU" dirty="0" smtClean="0"/>
              <a:t> </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26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buFont typeface="Wingdings" pitchFamily="2" charset="2"/>
              <a:buChar char="Ø"/>
            </a:pPr>
            <a:r>
              <a:rPr lang="ru-RU" sz="1200" dirty="0" smtClean="0"/>
              <a:t>стремлением сохранить память о земляках – участниках событий 2-ой Чеченской войны, погибших и оставшихся в живых, и необходимостью формирования патриотизма, чувства гордости за свою малую Родину, за своих земляков.</a:t>
            </a:r>
          </a:p>
          <a:p>
            <a:pPr lvl="0">
              <a:buFont typeface="Wingdings" pitchFamily="2" charset="2"/>
              <a:buChar char="Ø"/>
            </a:pPr>
            <a:r>
              <a:rPr lang="ru-RU" sz="1200" dirty="0" smtClean="0"/>
              <a:t>стремлением обобщить накопленный опыт по вопросам межнационального общения в Дагестане, который может быть с успехом использован в других регионах в целях ликвидации напряженности, достижения стабильной обстановки, мира и гражданского согласия. Несомненно, отмеченное обстоятельство в еще большей степени определяет актуальность аналогичного исследования..</a:t>
            </a:r>
          </a:p>
          <a:p>
            <a:pPr lvl="0">
              <a:buFont typeface="Wingdings" pitchFamily="2" charset="2"/>
              <a:buChar char="Ø"/>
            </a:pPr>
            <a:r>
              <a:rPr lang="ru-RU" sz="1200" dirty="0" smtClean="0"/>
              <a:t>необходимостью использования возможностей для формирования национального сознания молодежи, т. к. она должна быть знакома с историческим опытом предков, и прежде всего - с позитивным, чтобы избежать повтора тех ошибок, которые имели место в прошлом.</a:t>
            </a:r>
          </a:p>
          <a:p>
            <a:pPr lvl="0">
              <a:buFont typeface="Wingdings" pitchFamily="2" charset="2"/>
              <a:buChar char="Ø"/>
            </a:pPr>
            <a:r>
              <a:rPr lang="ru-RU" sz="1200" dirty="0" smtClean="0"/>
              <a:t>необходимостью анализа особенностей дагестанских исторических обычаев и традиций, их влияния на жизнь многонационального </a:t>
            </a:r>
            <a:r>
              <a:rPr lang="ru-RU" sz="1200" dirty="0" err="1" smtClean="0"/>
              <a:t>полиэтнического</a:t>
            </a:r>
            <a:r>
              <a:rPr lang="ru-RU" sz="1200" dirty="0" smtClean="0"/>
              <a:t> населения Дагестана, его прошлого и настоящего.                                                               </a:t>
            </a:r>
          </a:p>
        </p:txBody>
      </p:sp>
      <p:sp>
        <p:nvSpPr>
          <p:cNvPr id="4" name="Номер слайда 3"/>
          <p:cNvSpPr>
            <a:spLocks noGrp="1"/>
          </p:cNvSpPr>
          <p:nvPr>
            <p:ph type="sldNum" sz="quarter" idx="10"/>
          </p:nvPr>
        </p:nvSpPr>
        <p:spPr/>
        <p:txBody>
          <a:bodyPr/>
          <a:lstStyle/>
          <a:p>
            <a:fld id="{3E73AF8E-67D0-470C-92A1-7BD16F09CBB0}"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во-первых, в том, что именно личное соприкосновение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исторической  и современной информацией о родных, близких тебе людях, которые своими боевыми подвигами прославляли имя родной земли,  воспевали дружбу народов, как основополагающее начало всего единства, что позволяет каждому </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задуматься о мерах  своей сопричастности </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необходимости уберечь и сохранить мир ради жизни на земле, задуматься над тем, что в жизни всегда есть место подвигу; </a:t>
            </a:r>
          </a:p>
          <a:p>
            <a:r>
              <a:rPr kumimoji="0" lang="kk-KZ"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во-вторых,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основные сведения, изложенные в</a:t>
            </a:r>
            <a:r>
              <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работе, получены от информаторов - наших односельчан и ранее нигде не публиковались</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Мы  встретились с каждым из них: прямой диалог с участниками этих событий, с живыми свидетелями исторических страниц 15-летней давности помог понять не только сущность бессмысленной братоубийственной войны, но и увидеть за суматохой событий души людей.  В первой же встрече  мы поняли:</a:t>
            </a:r>
            <a:r>
              <a:rPr lang="ru-RU" sz="1200" b="1" dirty="0" smtClean="0"/>
              <a:t> </a:t>
            </a:r>
            <a:r>
              <a:rPr lang="ru-RU" sz="1200" dirty="0" smtClean="0"/>
              <a:t>они не очень любят вспоминать и рассказывать об этих событиях. У всех почти одинаковая биография: родились в высокогорном </a:t>
            </a:r>
            <a:r>
              <a:rPr lang="ru-RU" sz="1200" dirty="0" err="1" smtClean="0"/>
              <a:t>Гунибском</a:t>
            </a:r>
            <a:r>
              <a:rPr lang="ru-RU" sz="1200" dirty="0" smtClean="0"/>
              <a:t> районе, окончили сельскую школу, прошли хорошую армейскую школу, поступили  в ВУЗ или СУЗ. Но все совершенно разные: Мавра Магомедович больше молчит , </a:t>
            </a:r>
            <a:r>
              <a:rPr lang="ru-RU" sz="1200" dirty="0" err="1" smtClean="0"/>
              <a:t>Гаджимурад</a:t>
            </a:r>
            <a:r>
              <a:rPr lang="ru-RU" sz="1200" dirty="0" smtClean="0"/>
              <a:t> </a:t>
            </a:r>
            <a:r>
              <a:rPr lang="ru-RU" sz="1200" dirty="0" err="1" smtClean="0"/>
              <a:t>Асхабович</a:t>
            </a:r>
            <a:r>
              <a:rPr lang="ru-RU" sz="1200" dirty="0" smtClean="0"/>
              <a:t>  все время о политике рассуждает, Магомед </a:t>
            </a:r>
            <a:r>
              <a:rPr lang="ru-RU" sz="1200" dirty="0" err="1" smtClean="0"/>
              <a:t>Гарунович</a:t>
            </a:r>
            <a:r>
              <a:rPr lang="ru-RU" sz="1200" dirty="0" smtClean="0"/>
              <a:t> тихо подшучивает, </a:t>
            </a:r>
            <a:r>
              <a:rPr lang="ru-RU" sz="1200" dirty="0" err="1" smtClean="0"/>
              <a:t>Абдужалил</a:t>
            </a:r>
            <a:r>
              <a:rPr lang="ru-RU" sz="1200" dirty="0" smtClean="0"/>
              <a:t> </a:t>
            </a:r>
            <a:r>
              <a:rPr lang="ru-RU" sz="1200" dirty="0" err="1" smtClean="0"/>
              <a:t>Шамхалович</a:t>
            </a:r>
            <a:r>
              <a:rPr lang="ru-RU" sz="1200" dirty="0" smtClean="0"/>
              <a:t> смущенно улыбается… Даже представить невозможно их другими, ненавидящими. Видимо, большая любовь к своей родной земле и родила большую ненависть к оккупантам. </a:t>
            </a:r>
          </a:p>
          <a:p>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kern="1200" dirty="0" smtClean="0">
                <a:solidFill>
                  <a:schemeClr val="tx1"/>
                </a:solidFill>
                <a:latin typeface="+mn-lt"/>
                <a:ea typeface="+mn-ea"/>
                <a:cs typeface="+mn-cs"/>
              </a:rPr>
              <a:t> </a:t>
            </a:r>
            <a:r>
              <a:rPr lang="ru-RU" sz="1200" b="0" dirty="0" smtClean="0"/>
              <a:t>Вот, что рассказал  в беседе с нами Ахмедов Мавра о своей боевой странице биографии: «В 1997 году я вступил на службу УИН «Спецназ». Затем в1998 году был переведен в группу быстрого реагирования «Спецбатальон». </a:t>
            </a:r>
          </a:p>
          <a:p>
            <a:r>
              <a:rPr lang="ru-RU" sz="1200" kern="1200" dirty="0" smtClean="0">
                <a:solidFill>
                  <a:schemeClr val="tx1"/>
                </a:solidFill>
                <a:latin typeface="+mn-lt"/>
                <a:ea typeface="+mn-ea"/>
                <a:cs typeface="+mn-cs"/>
              </a:rPr>
              <a:t>-Какая задача стояла перед вами? – спросила я. </a:t>
            </a:r>
          </a:p>
          <a:p>
            <a:r>
              <a:rPr lang="ru-RU" sz="1200" kern="1200" dirty="0" smtClean="0">
                <a:solidFill>
                  <a:schemeClr val="tx1"/>
                </a:solidFill>
                <a:latin typeface="+mn-lt"/>
                <a:ea typeface="+mn-ea"/>
                <a:cs typeface="+mn-cs"/>
              </a:rPr>
              <a:t> -Какая другая задача может стоять перед нами, когда на нашу землю пришел враг. Особо болезненным было то, что они пришли с дружеской нам чеченской земли, с братской стороны.</a:t>
            </a:r>
          </a:p>
          <a:p>
            <a:r>
              <a:rPr lang="ru-RU" sz="1200" kern="1200" dirty="0" smtClean="0">
                <a:solidFill>
                  <a:schemeClr val="tx1"/>
                </a:solidFill>
                <a:latin typeface="+mn-lt"/>
                <a:ea typeface="+mn-ea"/>
                <a:cs typeface="+mn-cs"/>
              </a:rPr>
              <a:t> -Какой эпизод Вам запомнился больше  и почему?</a:t>
            </a:r>
          </a:p>
          <a:p>
            <a:r>
              <a:rPr lang="ru-RU" sz="1200" kern="1200" dirty="0" smtClean="0">
                <a:solidFill>
                  <a:schemeClr val="tx1"/>
                </a:solidFill>
                <a:latin typeface="+mn-lt"/>
                <a:ea typeface="+mn-ea"/>
                <a:cs typeface="+mn-cs"/>
              </a:rPr>
              <a:t> -Их много. Меня, не знаю, как и выразить, наверно, восторгали стойкость и мужество ботлихских женщин и детей. Запомнился юноша, он пас своих овец, когда я сказал, что хотел бы поесть «</a:t>
            </a:r>
            <a:r>
              <a:rPr lang="ru-RU" sz="1200" kern="1200" dirty="0" err="1" smtClean="0">
                <a:solidFill>
                  <a:schemeClr val="tx1"/>
                </a:solidFill>
                <a:latin typeface="+mn-lt"/>
                <a:ea typeface="+mn-ea"/>
                <a:cs typeface="+mn-cs"/>
              </a:rPr>
              <a:t>беркал</a:t>
            </a:r>
            <a:r>
              <a:rPr lang="ru-RU" sz="1200" kern="1200" dirty="0" smtClean="0">
                <a:solidFill>
                  <a:schemeClr val="tx1"/>
                </a:solidFill>
                <a:latin typeface="+mn-lt"/>
                <a:ea typeface="+mn-ea"/>
                <a:cs typeface="+mn-cs"/>
              </a:rPr>
              <a:t>», переспросив значение этого слова, побежал домой  и принес целую горку </a:t>
            </a:r>
            <a:r>
              <a:rPr lang="ru-RU" sz="1200" kern="1200" dirty="0" err="1" smtClean="0">
                <a:solidFill>
                  <a:schemeClr val="tx1"/>
                </a:solidFill>
                <a:latin typeface="+mn-lt"/>
                <a:ea typeface="+mn-ea"/>
                <a:cs typeface="+mn-cs"/>
              </a:rPr>
              <a:t>чудушек</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Почему? Да потому что и даже на войне человек не перестает думать о житейском.</a:t>
            </a:r>
          </a:p>
          <a:p>
            <a:r>
              <a:rPr lang="ru-RU" sz="1200" kern="1200" dirty="0" smtClean="0">
                <a:solidFill>
                  <a:schemeClr val="tx1"/>
                </a:solidFill>
                <a:latin typeface="+mn-lt"/>
                <a:ea typeface="+mn-ea"/>
                <a:cs typeface="+mn-cs"/>
              </a:rPr>
              <a:t>-Ради чего вы воевали?</a:t>
            </a:r>
          </a:p>
          <a:p>
            <a:r>
              <a:rPr lang="ru-RU" sz="1200" kern="1200" dirty="0" smtClean="0">
                <a:solidFill>
                  <a:schemeClr val="tx1"/>
                </a:solidFill>
                <a:latin typeface="+mn-lt"/>
                <a:ea typeface="+mn-ea"/>
                <a:cs typeface="+mn-cs"/>
              </a:rPr>
              <a:t>-Ради своего Дагестана, чтоб война никогда не вошла в дом моих земляков, одним словом, ради счастья и мира на моей земле.</a:t>
            </a:r>
          </a:p>
          <a:p>
            <a:r>
              <a:rPr lang="ru-RU" sz="1200" kern="1200" dirty="0" smtClean="0">
                <a:solidFill>
                  <a:schemeClr val="tx1"/>
                </a:solidFill>
                <a:latin typeface="+mn-lt"/>
                <a:ea typeface="+mn-ea"/>
                <a:cs typeface="+mn-cs"/>
              </a:rPr>
              <a:t>-Какой  урок вы вынесли из этих событий?</a:t>
            </a:r>
          </a:p>
          <a:p>
            <a:r>
              <a:rPr lang="ru-RU" sz="1200" kern="1200" dirty="0" smtClean="0">
                <a:solidFill>
                  <a:schemeClr val="tx1"/>
                </a:solidFill>
                <a:latin typeface="+mn-lt"/>
                <a:ea typeface="+mn-ea"/>
                <a:cs typeface="+mn-cs"/>
              </a:rPr>
              <a:t>- Я понял, что наш народ непобедим: во-первых, силой своей дружбы,  во-вторых, силой  своего мужества. Когда мы едины- нам море по колено. Это вам, молодым крепко надо помнить, - такими словами Ахмедов провел нас.</a:t>
            </a:r>
          </a:p>
          <a:p>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kern="1200" dirty="0" smtClean="0">
                <a:solidFill>
                  <a:schemeClr val="tx1"/>
                </a:solidFill>
                <a:latin typeface="+mn-lt"/>
                <a:ea typeface="+mn-ea"/>
                <a:cs typeface="+mn-cs"/>
              </a:rPr>
              <a:t> </a:t>
            </a:r>
            <a:r>
              <a:rPr lang="ru-RU" sz="1200" b="0" dirty="0" smtClean="0"/>
              <a:t>Вот, что рассказал  в беседе с нами Ахмедов Мавра о своей боевой странице биографии: «В 1997 году я вступил на службу УИН «Спецназ». Затем в1998 году был переведен в группу быстрого реагирования «Спецбатальон». </a:t>
            </a:r>
          </a:p>
          <a:p>
            <a:r>
              <a:rPr lang="ru-RU" sz="1200" kern="1200" dirty="0" smtClean="0">
                <a:solidFill>
                  <a:schemeClr val="tx1"/>
                </a:solidFill>
                <a:latin typeface="+mn-lt"/>
                <a:ea typeface="+mn-ea"/>
                <a:cs typeface="+mn-cs"/>
              </a:rPr>
              <a:t>-Какая задача стояла перед вами? – спросила я. </a:t>
            </a:r>
          </a:p>
          <a:p>
            <a:r>
              <a:rPr lang="ru-RU" sz="1200" kern="1200" dirty="0" smtClean="0">
                <a:solidFill>
                  <a:schemeClr val="tx1"/>
                </a:solidFill>
                <a:latin typeface="+mn-lt"/>
                <a:ea typeface="+mn-ea"/>
                <a:cs typeface="+mn-cs"/>
              </a:rPr>
              <a:t> -Какая другая задача может стоять перед нами, когда на нашу землю пришел враг. Особо болезненным было то, что они пришли с дружеской нам чеченской земли, с братской стороны.</a:t>
            </a:r>
          </a:p>
          <a:p>
            <a:r>
              <a:rPr lang="ru-RU" sz="1200" kern="1200" dirty="0" smtClean="0">
                <a:solidFill>
                  <a:schemeClr val="tx1"/>
                </a:solidFill>
                <a:latin typeface="+mn-lt"/>
                <a:ea typeface="+mn-ea"/>
                <a:cs typeface="+mn-cs"/>
              </a:rPr>
              <a:t> -Какой эпизод Вам запомнился больше  и почему?</a:t>
            </a:r>
          </a:p>
          <a:p>
            <a:r>
              <a:rPr lang="ru-RU" sz="1200" kern="1200" dirty="0" smtClean="0">
                <a:solidFill>
                  <a:schemeClr val="tx1"/>
                </a:solidFill>
                <a:latin typeface="+mn-lt"/>
                <a:ea typeface="+mn-ea"/>
                <a:cs typeface="+mn-cs"/>
              </a:rPr>
              <a:t> -Их много. Меня, не знаю, как и выразить, наверно, восторгали стойкость и мужество ботлихских женщин и детей. Запомнился юноша, он пас своих овец, когда я сказал, что хотел бы поесть «</a:t>
            </a:r>
            <a:r>
              <a:rPr lang="ru-RU" sz="1200" kern="1200" dirty="0" err="1" smtClean="0">
                <a:solidFill>
                  <a:schemeClr val="tx1"/>
                </a:solidFill>
                <a:latin typeface="+mn-lt"/>
                <a:ea typeface="+mn-ea"/>
                <a:cs typeface="+mn-cs"/>
              </a:rPr>
              <a:t>беркал</a:t>
            </a:r>
            <a:r>
              <a:rPr lang="ru-RU" sz="1200" kern="1200" dirty="0" smtClean="0">
                <a:solidFill>
                  <a:schemeClr val="tx1"/>
                </a:solidFill>
                <a:latin typeface="+mn-lt"/>
                <a:ea typeface="+mn-ea"/>
                <a:cs typeface="+mn-cs"/>
              </a:rPr>
              <a:t>», переспросив значение этого слова, побежал домой  и принес целую горку </a:t>
            </a:r>
            <a:r>
              <a:rPr lang="ru-RU" sz="1200" kern="1200" dirty="0" err="1" smtClean="0">
                <a:solidFill>
                  <a:schemeClr val="tx1"/>
                </a:solidFill>
                <a:latin typeface="+mn-lt"/>
                <a:ea typeface="+mn-ea"/>
                <a:cs typeface="+mn-cs"/>
              </a:rPr>
              <a:t>чудушек</a:t>
            </a:r>
            <a:r>
              <a:rPr lang="ru-RU" sz="1200" kern="1200" dirty="0" smtClean="0">
                <a:solidFill>
                  <a:schemeClr val="tx1"/>
                </a:solidFill>
                <a:latin typeface="+mn-lt"/>
                <a:ea typeface="+mn-ea"/>
                <a:cs typeface="+mn-cs"/>
              </a:rPr>
              <a:t>.</a:t>
            </a:r>
          </a:p>
          <a:p>
            <a:r>
              <a:rPr lang="ru-RU" sz="1200" kern="1200" dirty="0" smtClean="0">
                <a:solidFill>
                  <a:schemeClr val="tx1"/>
                </a:solidFill>
                <a:latin typeface="+mn-lt"/>
                <a:ea typeface="+mn-ea"/>
                <a:cs typeface="+mn-cs"/>
              </a:rPr>
              <a:t> Почему? Да потому что и даже на войне человек не перестает думать о житейском.</a:t>
            </a:r>
          </a:p>
          <a:p>
            <a:r>
              <a:rPr lang="ru-RU" sz="1200" kern="1200" dirty="0" smtClean="0">
                <a:solidFill>
                  <a:schemeClr val="tx1"/>
                </a:solidFill>
                <a:latin typeface="+mn-lt"/>
                <a:ea typeface="+mn-ea"/>
                <a:cs typeface="+mn-cs"/>
              </a:rPr>
              <a:t>-Ради чего вы воевали?</a:t>
            </a:r>
          </a:p>
          <a:p>
            <a:r>
              <a:rPr lang="ru-RU" sz="1200" kern="1200" dirty="0" smtClean="0">
                <a:solidFill>
                  <a:schemeClr val="tx1"/>
                </a:solidFill>
                <a:latin typeface="+mn-lt"/>
                <a:ea typeface="+mn-ea"/>
                <a:cs typeface="+mn-cs"/>
              </a:rPr>
              <a:t>-Ради своего Дагестана, чтоб война никогда не вошла в дом моих земляков, одним словом, ради счастья и мира на моей земле.</a:t>
            </a:r>
          </a:p>
          <a:p>
            <a:r>
              <a:rPr lang="ru-RU" sz="1200" kern="1200" dirty="0" smtClean="0">
                <a:solidFill>
                  <a:schemeClr val="tx1"/>
                </a:solidFill>
                <a:latin typeface="+mn-lt"/>
                <a:ea typeface="+mn-ea"/>
                <a:cs typeface="+mn-cs"/>
              </a:rPr>
              <a:t>-Какой  урок вы вынесли из этих событий?</a:t>
            </a:r>
          </a:p>
          <a:p>
            <a:r>
              <a:rPr lang="ru-RU" sz="1200" kern="1200" dirty="0" smtClean="0">
                <a:solidFill>
                  <a:schemeClr val="tx1"/>
                </a:solidFill>
                <a:latin typeface="+mn-lt"/>
                <a:ea typeface="+mn-ea"/>
                <a:cs typeface="+mn-cs"/>
              </a:rPr>
              <a:t>- Я понял, что наш народ непобедим: во-первых, силой своей дружбы,  во-вторых, силой  своего мужества. Когда мы едины- нам море по колено. Это вам, молодым крепко надо помнить, - такими словами Ахмедов провел нас.</a:t>
            </a:r>
          </a:p>
          <a:p>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t>В процессе поисковой работы из материалов личного архива  мы узнали, что после событий в Ботлихской зоне  группа, в составе которого  воевал Ахмедов была переброшена в </a:t>
            </a:r>
            <a:r>
              <a:rPr lang="ru-RU" sz="1200" dirty="0" err="1" smtClean="0"/>
              <a:t>Кадарскую</a:t>
            </a:r>
            <a:r>
              <a:rPr lang="ru-RU" sz="1200" dirty="0" smtClean="0"/>
              <a:t> зону. В декабре 1999 года </a:t>
            </a:r>
            <a:r>
              <a:rPr lang="ru-RU" sz="1200" dirty="0" err="1" smtClean="0"/>
              <a:t>спецбатальон</a:t>
            </a:r>
            <a:r>
              <a:rPr lang="ru-RU" sz="1200" dirty="0" smtClean="0"/>
              <a:t> был переименован в ОМОН-2 дислокация г. Каспийск, где Мавра Магомедович был повышен до прапорщика. В 2003 году был переведен  в г. Буйнакск следователем при МВД УВД по г. Буйнакск. Но в 2008 году он вернулся в родной  ОМОН-2, уже в звании старшего лейтенанта, позднее стал  командиром отделения, далее заместителем командира взвода. Через полгода был назначен на должность командира взвода. Женат, имеет 3-х детей. В 2011 году Ахмедов Мавра Магомедович получил  звание майора. В данный момент, Мавра Магомедович проживает в к. Агрофирмы «</a:t>
            </a:r>
            <a:r>
              <a:rPr lang="ru-RU" sz="1200" dirty="0" err="1" smtClean="0"/>
              <a:t>Шангода</a:t>
            </a:r>
            <a:r>
              <a:rPr lang="ru-RU" sz="1200" dirty="0" smtClean="0"/>
              <a:t>». Мужество и отвага Мавры Магомедовича не остались незамеченными. В 2000г. президент РФ  В.В. Путин вручил ему медаль «За отвагу». Награжден  медалью за боевые действия в Ботлихских, </a:t>
            </a:r>
            <a:r>
              <a:rPr lang="ru-RU" sz="1200" dirty="0" err="1" smtClean="0"/>
              <a:t>Карамахинских</a:t>
            </a:r>
            <a:r>
              <a:rPr lang="ru-RU" sz="1200" dirty="0" smtClean="0"/>
              <a:t> и </a:t>
            </a:r>
            <a:r>
              <a:rPr lang="ru-RU" sz="1200" dirty="0" err="1" smtClean="0"/>
              <a:t>Новалакских</a:t>
            </a:r>
            <a:r>
              <a:rPr lang="ru-RU" sz="1200" dirty="0" smtClean="0"/>
              <a:t> событиях , и нагрудным знаком «Участник боевых действий»                                                                                                          </a:t>
            </a:r>
          </a:p>
          <a:p>
            <a:r>
              <a:rPr lang="ru-RU" sz="1200" kern="1200" dirty="0" smtClean="0">
                <a:solidFill>
                  <a:schemeClr val="tx1"/>
                </a:solidFill>
                <a:latin typeface="+mn-lt"/>
                <a:ea typeface="+mn-ea"/>
                <a:cs typeface="+mn-cs"/>
              </a:rPr>
              <a:t>-В 2000г. президент РФ  </a:t>
            </a:r>
            <a:r>
              <a:rPr lang="ru-RU" sz="1200" kern="1200" dirty="0" err="1" smtClean="0">
                <a:solidFill>
                  <a:schemeClr val="tx1"/>
                </a:solidFill>
                <a:latin typeface="+mn-lt"/>
                <a:ea typeface="+mn-ea"/>
                <a:cs typeface="+mn-cs"/>
              </a:rPr>
              <a:t>В,В,Путин</a:t>
            </a:r>
            <a:r>
              <a:rPr lang="ru-RU" sz="1200" kern="1200" dirty="0" smtClean="0">
                <a:solidFill>
                  <a:schemeClr val="tx1"/>
                </a:solidFill>
                <a:latin typeface="+mn-lt"/>
                <a:ea typeface="+mn-ea"/>
                <a:cs typeface="+mn-cs"/>
              </a:rPr>
              <a:t> вручил ему медаль «За отвагу». </a:t>
            </a:r>
          </a:p>
          <a:p>
            <a:r>
              <a:rPr lang="ru-RU" sz="1200" kern="1200" dirty="0" smtClean="0">
                <a:solidFill>
                  <a:schemeClr val="tx1"/>
                </a:solidFill>
                <a:latin typeface="+mn-lt"/>
                <a:ea typeface="+mn-ea"/>
                <a:cs typeface="+mn-cs"/>
              </a:rPr>
              <a:t>Награжден</a:t>
            </a:r>
            <a:r>
              <a:rPr lang="ru-RU" sz="1200" kern="1200" baseline="0" dirty="0" smtClean="0">
                <a:solidFill>
                  <a:schemeClr val="tx1"/>
                </a:solidFill>
                <a:latin typeface="+mn-lt"/>
                <a:ea typeface="+mn-ea"/>
                <a:cs typeface="+mn-cs"/>
              </a:rPr>
              <a:t> </a:t>
            </a:r>
            <a:r>
              <a:rPr lang="ru-RU" sz="1200" kern="1200" dirty="0" smtClean="0">
                <a:solidFill>
                  <a:schemeClr val="tx1"/>
                </a:solidFill>
                <a:latin typeface="+mn-lt"/>
                <a:ea typeface="+mn-ea"/>
                <a:cs typeface="+mn-cs"/>
              </a:rPr>
              <a:t>медалью за боевые действия в Ботлихских, </a:t>
            </a:r>
            <a:r>
              <a:rPr lang="ru-RU" sz="1200" kern="1200" dirty="0" err="1" smtClean="0">
                <a:solidFill>
                  <a:schemeClr val="tx1"/>
                </a:solidFill>
                <a:latin typeface="+mn-lt"/>
                <a:ea typeface="+mn-ea"/>
                <a:cs typeface="+mn-cs"/>
              </a:rPr>
              <a:t>Карамахинских</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Новалакских</a:t>
            </a:r>
            <a:r>
              <a:rPr lang="ru-RU" sz="1200" kern="1200" dirty="0" smtClean="0">
                <a:solidFill>
                  <a:schemeClr val="tx1"/>
                </a:solidFill>
                <a:latin typeface="+mn-lt"/>
                <a:ea typeface="+mn-ea"/>
                <a:cs typeface="+mn-cs"/>
              </a:rPr>
              <a:t> событиях. </a:t>
            </a:r>
          </a:p>
          <a:p>
            <a:r>
              <a:rPr lang="ru-RU" sz="1200" kern="1200" dirty="0" smtClean="0">
                <a:solidFill>
                  <a:schemeClr val="tx1"/>
                </a:solidFill>
                <a:latin typeface="+mn-lt"/>
                <a:ea typeface="+mn-ea"/>
                <a:cs typeface="+mn-cs"/>
              </a:rPr>
              <a:t>Награжден нагрудным знаком «Участник боевых действий».</a:t>
            </a:r>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dirty="0" smtClean="0"/>
              <a:t>Вторая встреча у нас была с </a:t>
            </a:r>
            <a:r>
              <a:rPr lang="ru-RU" sz="1200" dirty="0" err="1" smtClean="0"/>
              <a:t>Сагитовым</a:t>
            </a:r>
            <a:r>
              <a:rPr lang="ru-RU" sz="1200" dirty="0" smtClean="0"/>
              <a:t> Г.А. и </a:t>
            </a:r>
            <a:r>
              <a:rPr lang="ru-RU" sz="1200" dirty="0" err="1" smtClean="0"/>
              <a:t>Халиловым</a:t>
            </a:r>
            <a:r>
              <a:rPr lang="ru-RU" sz="1200" dirty="0" smtClean="0"/>
              <a:t> А.Ш.</a:t>
            </a:r>
          </a:p>
          <a:p>
            <a:r>
              <a:rPr lang="ru-RU" sz="1200" dirty="0" smtClean="0"/>
              <a:t> Невольно наворачиваются слезы на глазах с виду таких сильных и суровых мужчин, поседевших не по годам, которые нервно закуривают при разговоре о своих друзьях, о тяжелых событиях. Они сразу становятся другими, даже трудно объяснить какими. На наш первый уже традиционный вопрос:  «Ради чего вы воевали ?» они почти вместе ответили: « Ради жизни на земле. Ради того, чтоб вы могли жить на свободной и мирной земле Дагестана».  Из их рассказа мы узнали следующее: </a:t>
            </a:r>
            <a:r>
              <a:rPr lang="ru-RU" sz="1200" kern="1200" dirty="0" smtClean="0">
                <a:solidFill>
                  <a:schemeClr val="tx1"/>
                </a:solidFill>
                <a:latin typeface="+mn-lt"/>
                <a:ea typeface="+mn-ea"/>
                <a:cs typeface="+mn-cs"/>
              </a:rPr>
              <a:t>Как потом мы увидели, села же </a:t>
            </a:r>
            <a:r>
              <a:rPr lang="ru-RU" sz="1200" kern="1200" dirty="0" err="1" smtClean="0">
                <a:solidFill>
                  <a:schemeClr val="tx1"/>
                </a:solidFill>
                <a:latin typeface="+mn-lt"/>
                <a:ea typeface="+mn-ea"/>
                <a:cs typeface="+mn-cs"/>
              </a:rPr>
              <a:t>Кадарской</a:t>
            </a:r>
            <a:r>
              <a:rPr lang="ru-RU" sz="1200" kern="1200" dirty="0" smtClean="0">
                <a:solidFill>
                  <a:schemeClr val="tx1"/>
                </a:solidFill>
                <a:latin typeface="+mn-lt"/>
                <a:ea typeface="+mn-ea"/>
                <a:cs typeface="+mn-cs"/>
              </a:rPr>
              <a:t> зоны готовились к обороне долго и тщательно. Здесь были сооружены  настоящие каменные </a:t>
            </a:r>
            <a:r>
              <a:rPr lang="ru-RU" sz="1200" kern="1200" dirty="0" err="1" smtClean="0">
                <a:solidFill>
                  <a:schemeClr val="tx1"/>
                </a:solidFill>
                <a:latin typeface="+mn-lt"/>
                <a:ea typeface="+mn-ea"/>
                <a:cs typeface="+mn-cs"/>
              </a:rPr>
              <a:t>ДОТы</a:t>
            </a:r>
            <a:r>
              <a:rPr lang="ru-RU" sz="1200" kern="1200" dirty="0" smtClean="0">
                <a:solidFill>
                  <a:schemeClr val="tx1"/>
                </a:solidFill>
                <a:latin typeface="+mn-lt"/>
                <a:ea typeface="+mn-ea"/>
                <a:cs typeface="+mn-cs"/>
              </a:rPr>
              <a:t>, связанные между собой подземными ходами сообщения, бомбоубежища, подземные склады оружия, боеприпасов и продовольствия. Работал даже мини-завод по производству минометов и противотанковых средств. Этот район явно создавался в расчете на гораздо более крупную армию, нежели местное ваххабитское ополчение численностью около 700 человек. Вероятно, ждали "подкреплений" из Чечни. Кроме того, помимо боевиков, в селах оставались еще и мирные жители, а из-за этого пришлось  отказаться от применения наиболее мощного и эффективного оружия - авиабомб крупного калибра, тяжелых ракет и боеприпасов объемного взрыва.</a:t>
            </a:r>
          </a:p>
          <a:p>
            <a:r>
              <a:rPr lang="ru-RU" sz="1200" kern="1200" dirty="0" smtClean="0">
                <a:solidFill>
                  <a:schemeClr val="tx1"/>
                </a:solidFill>
                <a:latin typeface="+mn-lt"/>
                <a:ea typeface="+mn-ea"/>
                <a:cs typeface="+mn-cs"/>
              </a:rPr>
              <a:t>     Около 7 утра в село </a:t>
            </a:r>
            <a:r>
              <a:rPr lang="ru-RU" sz="1200" kern="1200" dirty="0" err="1" smtClean="0">
                <a:solidFill>
                  <a:schemeClr val="tx1"/>
                </a:solidFill>
                <a:latin typeface="+mn-lt"/>
                <a:ea typeface="+mn-ea"/>
                <a:cs typeface="+mn-cs"/>
              </a:rPr>
              <a:t>Чабанмахи</a:t>
            </a:r>
            <a:r>
              <a:rPr lang="ru-RU" sz="1200" kern="1200" dirty="0" smtClean="0">
                <a:solidFill>
                  <a:schemeClr val="tx1"/>
                </a:solidFill>
                <a:latin typeface="+mn-lt"/>
                <a:ea typeface="+mn-ea"/>
                <a:cs typeface="+mn-cs"/>
              </a:rPr>
              <a:t>  вошли </a:t>
            </a:r>
            <a:r>
              <a:rPr lang="ru-RU" sz="1200" kern="1200" dirty="0" err="1" smtClean="0">
                <a:solidFill>
                  <a:schemeClr val="tx1"/>
                </a:solidFill>
                <a:latin typeface="+mn-lt"/>
                <a:ea typeface="+mn-ea"/>
                <a:cs typeface="+mn-cs"/>
              </a:rPr>
              <a:t>БТРы</a:t>
            </a:r>
            <a:r>
              <a:rPr lang="ru-RU" sz="1200" kern="1200" dirty="0" smtClean="0">
                <a:solidFill>
                  <a:schemeClr val="tx1"/>
                </a:solidFill>
                <a:latin typeface="+mn-lt"/>
                <a:ea typeface="+mn-ea"/>
                <a:cs typeface="+mn-cs"/>
              </a:rPr>
              <a:t> с нашим спецназом и </a:t>
            </a:r>
            <a:r>
              <a:rPr lang="ru-RU" sz="1200" kern="1200" dirty="0" err="1" smtClean="0">
                <a:solidFill>
                  <a:schemeClr val="tx1"/>
                </a:solidFill>
                <a:latin typeface="+mn-lt"/>
                <a:ea typeface="+mn-ea"/>
                <a:cs typeface="+mn-cs"/>
              </a:rPr>
              <a:t>ОМОНом</a:t>
            </a:r>
            <a:r>
              <a:rPr lang="ru-RU" sz="1200" kern="1200" dirty="0" smtClean="0">
                <a:solidFill>
                  <a:schemeClr val="tx1"/>
                </a:solidFill>
                <a:latin typeface="+mn-lt"/>
                <a:ea typeface="+mn-ea"/>
                <a:cs typeface="+mn-cs"/>
              </a:rPr>
              <a:t>, где и попали в засаду. Почти все спецназовцы и милиционеры, вошедшие в село, погибли, а помочь мы им не смогли. Из села начался исход беженцев. </a:t>
            </a:r>
          </a:p>
          <a:p>
            <a:r>
              <a:rPr lang="ru-RU" sz="1200" kern="1200" dirty="0" smtClean="0">
                <a:solidFill>
                  <a:schemeClr val="tx1"/>
                </a:solidFill>
                <a:latin typeface="+mn-lt"/>
                <a:ea typeface="+mn-ea"/>
                <a:cs typeface="+mn-cs"/>
              </a:rPr>
              <a:t>      Из их рассказа мы узнали, что на 7-ой день у Сагитова открылась рана и началась гангрена, и он был переправлен в госпиталь.  </a:t>
            </a:r>
          </a:p>
          <a:p>
            <a:r>
              <a:rPr lang="ru-RU" sz="1200" kern="1200" dirty="0" smtClean="0">
                <a:solidFill>
                  <a:schemeClr val="tx1"/>
                </a:solidFill>
                <a:latin typeface="+mn-lt"/>
                <a:ea typeface="+mn-ea"/>
                <a:cs typeface="+mn-cs"/>
              </a:rPr>
              <a:t>      - В конце августа развернулась крупномасштабная войсковая операция с использованием реактивной артиллерии и боевой авиации. Тогда большинство ваххабитов, оборонявших анклав, перебрались из села </a:t>
            </a:r>
            <a:r>
              <a:rPr lang="ru-RU" sz="1200" kern="1200" dirty="0" err="1" smtClean="0">
                <a:solidFill>
                  <a:schemeClr val="tx1"/>
                </a:solidFill>
                <a:latin typeface="+mn-lt"/>
                <a:ea typeface="+mn-ea"/>
                <a:cs typeface="+mn-cs"/>
              </a:rPr>
              <a:t>Карамахи</a:t>
            </a:r>
            <a:r>
              <a:rPr lang="ru-RU" sz="1200" kern="1200" dirty="0" smtClean="0">
                <a:solidFill>
                  <a:schemeClr val="tx1"/>
                </a:solidFill>
                <a:latin typeface="+mn-lt"/>
                <a:ea typeface="+mn-ea"/>
                <a:cs typeface="+mn-cs"/>
              </a:rPr>
              <a:t> на высоты Чабан, </a:t>
            </a:r>
            <a:r>
              <a:rPr lang="ru-RU" sz="1200" kern="1200" dirty="0" err="1" smtClean="0">
                <a:solidFill>
                  <a:schemeClr val="tx1"/>
                </a:solidFill>
                <a:latin typeface="+mn-lt"/>
                <a:ea typeface="+mn-ea"/>
                <a:cs typeface="+mn-cs"/>
              </a:rPr>
              <a:t>Горкаб</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Чакиб</a:t>
            </a:r>
            <a:r>
              <a:rPr lang="ru-RU" sz="1200" kern="1200" dirty="0" smtClean="0">
                <a:solidFill>
                  <a:schemeClr val="tx1"/>
                </a:solidFill>
                <a:latin typeface="+mn-lt"/>
                <a:ea typeface="+mn-ea"/>
                <a:cs typeface="+mn-cs"/>
              </a:rPr>
              <a:t> и </a:t>
            </a:r>
            <a:r>
              <a:rPr lang="ru-RU" sz="1200" kern="1200" dirty="0" err="1" smtClean="0">
                <a:solidFill>
                  <a:schemeClr val="tx1"/>
                </a:solidFill>
                <a:latin typeface="+mn-lt"/>
                <a:ea typeface="+mn-ea"/>
                <a:cs typeface="+mn-cs"/>
              </a:rPr>
              <a:t>Бакли</a:t>
            </a:r>
            <a:r>
              <a:rPr lang="ru-RU" sz="1200" kern="1200" dirty="0" smtClean="0">
                <a:solidFill>
                  <a:schemeClr val="tx1"/>
                </a:solidFill>
                <a:latin typeface="+mn-lt"/>
                <a:ea typeface="+mn-ea"/>
                <a:cs typeface="+mn-cs"/>
              </a:rPr>
              <a:t>, а также на перевал Волчьи ворота. Там у них  имелись хорошие боевые позиции и боевые точки. Бывало, с земли подняться не могли. Особо сильно орудовали снайпера- наемники. Интересная тактика у них была: ранили одного, зная, что наши не бросят друг  друга  и, когда подползали на помощь, прицельно обстреливали. </a:t>
            </a:r>
          </a:p>
          <a:p>
            <a:r>
              <a:rPr lang="ru-RU" sz="1200" kern="1200" dirty="0" smtClean="0">
                <a:solidFill>
                  <a:schemeClr val="tx1"/>
                </a:solidFill>
                <a:latin typeface="+mn-lt"/>
                <a:ea typeface="+mn-ea"/>
                <a:cs typeface="+mn-cs"/>
              </a:rPr>
              <a:t>-Так были убиты несколько наших ребят, - продолжил рассказ Халилов.                                                                                                                                     </a:t>
            </a:r>
          </a:p>
          <a:p>
            <a:r>
              <a:rPr lang="ru-RU" sz="1200" kern="1200" dirty="0" smtClean="0">
                <a:solidFill>
                  <a:schemeClr val="tx1"/>
                </a:solidFill>
                <a:latin typeface="+mn-lt"/>
                <a:ea typeface="+mn-ea"/>
                <a:cs typeface="+mn-cs"/>
              </a:rPr>
              <a:t>-</a:t>
            </a:r>
            <a:r>
              <a:rPr lang="ru-RU" sz="1200" kern="1200" dirty="0" err="1" smtClean="0">
                <a:solidFill>
                  <a:schemeClr val="tx1"/>
                </a:solidFill>
                <a:latin typeface="+mn-lt"/>
                <a:ea typeface="+mn-ea"/>
                <a:cs typeface="+mn-cs"/>
              </a:rPr>
              <a:t>Кадарский</a:t>
            </a:r>
            <a:r>
              <a:rPr lang="ru-RU" sz="1200" kern="1200" dirty="0" smtClean="0">
                <a:solidFill>
                  <a:schemeClr val="tx1"/>
                </a:solidFill>
                <a:latin typeface="+mn-lt"/>
                <a:ea typeface="+mn-ea"/>
                <a:cs typeface="+mn-cs"/>
              </a:rPr>
              <a:t> треугольник брали тяжело и с кровью. Причем, штурмовали укрепления бандитов  не только солдаты,  группы МВД, но и местные ополченцы. Огневые точки боевиков ловили чаще всего на живца. На разведгруппы. Попав под огонь, солдаты отходили, и по позициям боевиков били минометы и артиллерия. Но порой только авиация и была способна уничтожить бетонные блиндажи. А  потом снова шла пехота. Снова попадала под обстрел и отходила. И так 28дней.</a:t>
            </a:r>
          </a:p>
          <a:p>
            <a:r>
              <a:rPr lang="ru-RU" sz="1200" kern="1200" dirty="0" smtClean="0">
                <a:solidFill>
                  <a:schemeClr val="tx1"/>
                </a:solidFill>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3E73AF8E-67D0-470C-92A1-7BD16F09CBB0}"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21.03.2015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C71EC6-210F-42DE-9C53-41977AD35B3D}" type="datetimeFigureOut">
              <a:rPr lang="ru-RU" smtClean="0"/>
              <a:pPr/>
              <a:t>21.03.2015</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C71EC6-210F-42DE-9C53-41977AD35B3D}" type="datetimeFigureOut">
              <a:rPr lang="ru-RU" smtClean="0"/>
              <a:pPr/>
              <a:t>21.03.2015</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u.wikipedia.org/wiki/%D0%9E%D1%80%D0%B4%D0%B5%D0%BD_%D0%9C%D1%83%D0%B6%D0%B5%D1%81%D1%82%D0%B2%D0%B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0.jpeg"/><Relationship Id="rId3" Type="http://schemas.openxmlformats.org/officeDocument/2006/relationships/image" Target="../media/image62.png"/><Relationship Id="rId7" Type="http://schemas.openxmlformats.org/officeDocument/2006/relationships/image" Target="../media/image65.jpeg"/><Relationship Id="rId12" Type="http://schemas.openxmlformats.org/officeDocument/2006/relationships/image" Target="../media/image6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8.jpeg"/><Relationship Id="rId5" Type="http://schemas.openxmlformats.org/officeDocument/2006/relationships/image" Target="../media/image54.jpeg"/><Relationship Id="rId10" Type="http://schemas.openxmlformats.org/officeDocument/2006/relationships/image" Target="../media/image19.jpeg"/><Relationship Id="rId4" Type="http://schemas.openxmlformats.org/officeDocument/2006/relationships/image" Target="../media/image63.jpeg"/><Relationship Id="rId9" Type="http://schemas.openxmlformats.org/officeDocument/2006/relationships/image" Target="../media/image6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928670"/>
            <a:ext cx="7772400" cy="1975104"/>
          </a:xfrm>
        </p:spPr>
        <p:txBody>
          <a:bodyPr/>
          <a:lstStyle/>
          <a:p>
            <a:r>
              <a:rPr lang="ru-RU" sz="4800" i="1" dirty="0" smtClean="0"/>
              <a:t> </a:t>
            </a:r>
            <a:r>
              <a:rPr lang="ru-RU" sz="3200" dirty="0" smtClean="0">
                <a:solidFill>
                  <a:schemeClr val="tx2">
                    <a:lumMod val="50000"/>
                  </a:schemeClr>
                </a:solidFill>
              </a:rPr>
              <a:t>Исследовательская работа </a:t>
            </a:r>
            <a:br>
              <a:rPr lang="ru-RU" sz="3200" dirty="0" smtClean="0">
                <a:solidFill>
                  <a:schemeClr val="tx2">
                    <a:lumMod val="50000"/>
                  </a:schemeClr>
                </a:solidFill>
              </a:rPr>
            </a:br>
            <a:r>
              <a:rPr lang="ru-RU" sz="3200" dirty="0" smtClean="0">
                <a:solidFill>
                  <a:schemeClr val="tx2">
                    <a:lumMod val="50000"/>
                  </a:schemeClr>
                </a:solidFill>
              </a:rPr>
              <a:t>Мы дружбой народов сильны </a:t>
            </a:r>
            <a:r>
              <a:rPr lang="ru-RU" dirty="0" smtClean="0"/>
              <a:t/>
            </a:r>
            <a:br>
              <a:rPr lang="ru-RU" dirty="0" smtClean="0"/>
            </a:br>
            <a:r>
              <a:rPr lang="ru-RU" sz="4800" i="1" dirty="0" smtClean="0"/>
              <a:t> Р</a:t>
            </a:r>
            <a:r>
              <a:rPr lang="ru-RU" i="1" dirty="0" smtClean="0"/>
              <a:t>ади</a:t>
            </a:r>
            <a:r>
              <a:rPr lang="ru-RU" sz="4800" i="1" dirty="0" smtClean="0"/>
              <a:t> </a:t>
            </a:r>
            <a:r>
              <a:rPr lang="ru-RU" i="1" dirty="0" smtClean="0"/>
              <a:t>жизни на земле… </a:t>
            </a:r>
            <a:r>
              <a:rPr lang="ru-RU" dirty="0" smtClean="0"/>
              <a:t/>
            </a:r>
            <a:br>
              <a:rPr lang="ru-RU" dirty="0" smtClean="0"/>
            </a:br>
            <a:r>
              <a:rPr lang="ru-RU" dirty="0" smtClean="0"/>
              <a:t/>
            </a:r>
            <a:br>
              <a:rPr lang="ru-RU" dirty="0" smtClean="0"/>
            </a:br>
            <a:r>
              <a:rPr lang="ru-RU" dirty="0" smtClean="0"/>
              <a:t/>
            </a:r>
            <a:br>
              <a:rPr lang="ru-RU" dirty="0" smtClean="0"/>
            </a:br>
            <a:endParaRPr lang="ru-RU" i="1" dirty="0"/>
          </a:p>
        </p:txBody>
      </p:sp>
      <p:sp>
        <p:nvSpPr>
          <p:cNvPr id="7" name="Прямоугольник 6"/>
          <p:cNvSpPr/>
          <p:nvPr/>
        </p:nvSpPr>
        <p:spPr>
          <a:xfrm>
            <a:off x="5214942" y="4214818"/>
            <a:ext cx="3143272" cy="1754326"/>
          </a:xfrm>
          <a:prstGeom prst="rect">
            <a:avLst/>
          </a:prstGeom>
          <a:gradFill flip="none" rotWithShape="1">
            <a:gsLst>
              <a:gs pos="0">
                <a:srgbClr val="5E9EFF"/>
              </a:gs>
              <a:gs pos="39999">
                <a:srgbClr val="85C2FF"/>
              </a:gs>
              <a:gs pos="70000">
                <a:srgbClr val="C4D6EB"/>
              </a:gs>
              <a:gs pos="100000">
                <a:srgbClr val="FFEBFA"/>
              </a:gs>
            </a:gsLst>
            <a:lin ang="5400000" scaled="0"/>
            <a:tileRect/>
          </a:gradFill>
          <a:effectLst>
            <a:reflection blurRad="6350" stA="50000" endA="300" endPos="38500" dist="50800" dir="5400000" sy="-100000" algn="bl" rotWithShape="0"/>
          </a:effectLst>
          <a:scene3d>
            <a:camera prst="perspectiveHeroicExtremeLeftFacing"/>
            <a:lightRig rig="threePt" dir="t"/>
          </a:scene3d>
        </p:spPr>
        <p:txBody>
          <a:bodyPr wrap="square">
            <a:spAutoFit/>
          </a:bodyPr>
          <a:lstStyle/>
          <a:p>
            <a:pPr>
              <a:buNone/>
            </a:pPr>
            <a:endParaRPr lang="en-US" dirty="0" smtClean="0"/>
          </a:p>
          <a:p>
            <a:pPr>
              <a:buNone/>
            </a:pPr>
            <a:r>
              <a:rPr lang="ru-RU" b="1" i="1" dirty="0" smtClean="0">
                <a:solidFill>
                  <a:schemeClr val="tx2">
                    <a:lumMod val="25000"/>
                  </a:schemeClr>
                </a:solidFill>
              </a:rPr>
              <a:t>Автор: Каримова </a:t>
            </a:r>
            <a:r>
              <a:rPr lang="ru-RU" b="1" i="1" dirty="0" err="1" smtClean="0">
                <a:solidFill>
                  <a:schemeClr val="tx2">
                    <a:lumMod val="25000"/>
                  </a:schemeClr>
                </a:solidFill>
              </a:rPr>
              <a:t>Мадина</a:t>
            </a:r>
            <a:r>
              <a:rPr lang="ru-RU" b="1" i="1" dirty="0" smtClean="0">
                <a:solidFill>
                  <a:schemeClr val="tx2">
                    <a:lumMod val="25000"/>
                  </a:schemeClr>
                </a:solidFill>
              </a:rPr>
              <a:t> </a:t>
            </a:r>
            <a:r>
              <a:rPr lang="ru-RU" b="1" i="1" dirty="0" err="1" smtClean="0">
                <a:solidFill>
                  <a:schemeClr val="tx2">
                    <a:lumMod val="25000"/>
                  </a:schemeClr>
                </a:solidFill>
              </a:rPr>
              <a:t>Каримулаевна</a:t>
            </a:r>
            <a:r>
              <a:rPr lang="en-US" b="1" i="1" dirty="0" smtClean="0">
                <a:solidFill>
                  <a:schemeClr val="tx2">
                    <a:lumMod val="25000"/>
                  </a:schemeClr>
                </a:solidFill>
              </a:rPr>
              <a:t>- </a:t>
            </a:r>
            <a:r>
              <a:rPr lang="ru-RU" b="1" i="1" dirty="0" smtClean="0">
                <a:solidFill>
                  <a:schemeClr val="tx2">
                    <a:lumMod val="25000"/>
                  </a:schemeClr>
                </a:solidFill>
              </a:rPr>
              <a:t>ученица 10класс а</a:t>
            </a:r>
          </a:p>
          <a:p>
            <a:pPr>
              <a:buNone/>
            </a:pPr>
            <a:r>
              <a:rPr lang="ru-RU" b="1" i="1" dirty="0" smtClean="0">
                <a:solidFill>
                  <a:schemeClr val="tx2">
                    <a:lumMod val="25000"/>
                  </a:schemeClr>
                </a:solidFill>
              </a:rPr>
              <a:t>Руководитель: Алиева Патимат Магомедовна</a:t>
            </a:r>
          </a:p>
        </p:txBody>
      </p:sp>
      <p:sp>
        <p:nvSpPr>
          <p:cNvPr id="8" name="Подзаголовок 7"/>
          <p:cNvSpPr>
            <a:spLocks noGrp="1"/>
          </p:cNvSpPr>
          <p:nvPr>
            <p:ph type="subTitle" idx="1"/>
          </p:nvPr>
        </p:nvSpPr>
        <p:spPr>
          <a:xfrm>
            <a:off x="928662" y="214290"/>
            <a:ext cx="7872442" cy="857256"/>
          </a:xfrm>
          <a:effectLst>
            <a:glow rad="228600">
              <a:schemeClr val="accent5">
                <a:satMod val="175000"/>
                <a:alpha val="40000"/>
              </a:schemeClr>
            </a:glow>
          </a:effectLst>
        </p:spPr>
        <p:txBody>
          <a:bodyPr/>
          <a:lstStyle/>
          <a:p>
            <a:r>
              <a:rPr lang="ru-RU" b="1" dirty="0" smtClean="0">
                <a:solidFill>
                  <a:schemeClr val="tx2">
                    <a:lumMod val="50000"/>
                  </a:schemeClr>
                </a:solidFill>
              </a:rPr>
              <a:t>К 15-летию разгрома международных</a:t>
            </a:r>
            <a:r>
              <a:rPr lang="en-US" b="1" dirty="0" smtClean="0">
                <a:solidFill>
                  <a:schemeClr val="tx2">
                    <a:lumMod val="50000"/>
                  </a:schemeClr>
                </a:solidFill>
              </a:rPr>
              <a:t> </a:t>
            </a:r>
            <a:r>
              <a:rPr lang="ru-RU" b="1" dirty="0" err="1" smtClean="0">
                <a:solidFill>
                  <a:schemeClr val="tx2">
                    <a:lumMod val="50000"/>
                  </a:schemeClr>
                </a:solidFill>
              </a:rPr>
              <a:t>бандформирований</a:t>
            </a:r>
            <a:r>
              <a:rPr lang="en-US" b="1" dirty="0" smtClean="0">
                <a:solidFill>
                  <a:schemeClr val="tx2">
                    <a:lumMod val="50000"/>
                  </a:schemeClr>
                </a:solidFill>
              </a:rPr>
              <a:t>  </a:t>
            </a:r>
            <a:r>
              <a:rPr lang="ru-RU" b="1" dirty="0" smtClean="0">
                <a:solidFill>
                  <a:schemeClr val="tx2">
                    <a:lumMod val="50000"/>
                  </a:schemeClr>
                </a:solidFill>
              </a:rPr>
              <a:t> </a:t>
            </a:r>
            <a:r>
              <a:rPr lang="en-US" b="1" dirty="0" smtClean="0">
                <a:solidFill>
                  <a:schemeClr val="tx2">
                    <a:lumMod val="50000"/>
                  </a:schemeClr>
                </a:solidFill>
              </a:rPr>
              <a:t/>
            </a:r>
            <a:br>
              <a:rPr lang="en-US" b="1" dirty="0" smtClean="0">
                <a:solidFill>
                  <a:schemeClr val="tx2">
                    <a:lumMod val="50000"/>
                  </a:schemeClr>
                </a:solidFill>
              </a:rPr>
            </a:br>
            <a:r>
              <a:rPr lang="ru-RU" sz="2400" b="1" dirty="0" smtClean="0">
                <a:solidFill>
                  <a:schemeClr val="tx2">
                    <a:lumMod val="50000"/>
                  </a:schemeClr>
                </a:solidFill>
              </a:rPr>
              <a:t>на территории Дагестана</a:t>
            </a:r>
            <a:endParaRPr lang="ru-RU" dirty="0">
              <a:solidFill>
                <a:schemeClr val="tx2">
                  <a:lumMod val="50000"/>
                </a:schemeClr>
              </a:solidFill>
            </a:endParaRPr>
          </a:p>
        </p:txBody>
      </p:sp>
      <p:pic>
        <p:nvPicPr>
          <p:cNvPr id="1026" name="Picture 2" descr="C:\Documents and Settings\Admin\Рабочий стол\Выпуски\6.jpg"/>
          <p:cNvPicPr>
            <a:picLocks noChangeAspect="1" noChangeArrowheads="1"/>
          </p:cNvPicPr>
          <p:nvPr/>
        </p:nvPicPr>
        <p:blipFill>
          <a:blip r:embed="rId2" cstate="print"/>
          <a:srcRect/>
          <a:stretch>
            <a:fillRect/>
          </a:stretch>
        </p:blipFill>
        <p:spPr bwMode="auto">
          <a:xfrm>
            <a:off x="500034" y="3429000"/>
            <a:ext cx="4572032" cy="307183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 xmlns:p14="http://schemas.microsoft.com/office/powerpoint/2010/main" val="1522678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C:\Documents and Settings\Admin\Рабочий стол\Мавра\IMG-20141016-WA0016.jpg"/>
          <p:cNvPicPr>
            <a:picLocks noChangeAspect="1" noChangeArrowheads="1"/>
          </p:cNvPicPr>
          <p:nvPr/>
        </p:nvPicPr>
        <p:blipFill>
          <a:blip r:embed="rId3" cstate="print"/>
          <a:srcRect l="5085" r="18644" b="17143"/>
          <a:stretch>
            <a:fillRect/>
          </a:stretch>
        </p:blipFill>
        <p:spPr bwMode="auto">
          <a:xfrm>
            <a:off x="428596" y="2928934"/>
            <a:ext cx="4786314" cy="1571636"/>
          </a:xfrm>
          <a:prstGeom prst="rect">
            <a:avLst/>
          </a:prstGeom>
          <a:noFill/>
        </p:spPr>
      </p:pic>
      <p:pic>
        <p:nvPicPr>
          <p:cNvPr id="6151" name="Picture 7" descr="C:\Documents and Settings\Admin\Рабочий стол\Мавра\IMG-20141016-WA0015.jpg"/>
          <p:cNvPicPr>
            <a:picLocks noChangeAspect="1" noChangeArrowheads="1"/>
          </p:cNvPicPr>
          <p:nvPr/>
        </p:nvPicPr>
        <p:blipFill>
          <a:blip r:embed="rId4" cstate="print"/>
          <a:srcRect/>
          <a:stretch>
            <a:fillRect/>
          </a:stretch>
        </p:blipFill>
        <p:spPr bwMode="auto">
          <a:xfrm>
            <a:off x="2428860" y="1000108"/>
            <a:ext cx="3357586" cy="1571636"/>
          </a:xfrm>
          <a:prstGeom prst="rect">
            <a:avLst/>
          </a:prstGeom>
          <a:noFill/>
        </p:spPr>
      </p:pic>
      <p:sp>
        <p:nvSpPr>
          <p:cNvPr id="2" name="Заголовок 1"/>
          <p:cNvSpPr>
            <a:spLocks noGrp="1"/>
          </p:cNvSpPr>
          <p:nvPr>
            <p:ph type="title"/>
          </p:nvPr>
        </p:nvSpPr>
        <p:spPr>
          <a:xfrm>
            <a:off x="2428860" y="214290"/>
            <a:ext cx="6286544" cy="630920"/>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r>
              <a:rPr lang="ru-RU" sz="2800" b="1" dirty="0" smtClean="0">
                <a:solidFill>
                  <a:schemeClr val="tx2"/>
                </a:solidFill>
              </a:rPr>
              <a:t>     Ахмедов Мавра Магомедович</a:t>
            </a:r>
            <a:endParaRPr lang="ru-RU" sz="2800" b="1" dirty="0">
              <a:solidFill>
                <a:schemeClr val="tx2"/>
              </a:solidFill>
            </a:endParaRPr>
          </a:p>
        </p:txBody>
      </p:sp>
      <p:pic>
        <p:nvPicPr>
          <p:cNvPr id="6150" name="Picture 6" descr="C:\Documents and Settings\Admin\Рабочий стол\Мавра\IMG-20141016-WA0014.jpg"/>
          <p:cNvPicPr>
            <a:picLocks noChangeAspect="1" noChangeArrowheads="1"/>
          </p:cNvPicPr>
          <p:nvPr/>
        </p:nvPicPr>
        <p:blipFill>
          <a:blip r:embed="rId5" cstate="print"/>
          <a:srcRect/>
          <a:stretch>
            <a:fillRect/>
          </a:stretch>
        </p:blipFill>
        <p:spPr bwMode="auto">
          <a:xfrm>
            <a:off x="5072066" y="2857496"/>
            <a:ext cx="3857620" cy="1714512"/>
          </a:xfrm>
          <a:prstGeom prst="rect">
            <a:avLst/>
          </a:prstGeom>
          <a:noFill/>
        </p:spPr>
      </p:pic>
      <p:pic>
        <p:nvPicPr>
          <p:cNvPr id="6147" name="Picture 3" descr="C:\Documents and Settings\Admin\Рабочий стол\Мавра\IMG-20141016-WA0005.jpg"/>
          <p:cNvPicPr>
            <a:picLocks noChangeAspect="1" noChangeArrowheads="1"/>
          </p:cNvPicPr>
          <p:nvPr/>
        </p:nvPicPr>
        <p:blipFill>
          <a:blip r:embed="rId6" cstate="print"/>
          <a:srcRect/>
          <a:stretch>
            <a:fillRect/>
          </a:stretch>
        </p:blipFill>
        <p:spPr bwMode="auto">
          <a:xfrm>
            <a:off x="5214942" y="1000108"/>
            <a:ext cx="3571900" cy="1643074"/>
          </a:xfrm>
          <a:prstGeom prst="rect">
            <a:avLst/>
          </a:prstGeom>
          <a:noFill/>
        </p:spPr>
      </p:pic>
      <p:pic>
        <p:nvPicPr>
          <p:cNvPr id="9" name="Picture 6" descr="C:\Documents and Settings\Admin\Рабочий стол\Мавра\IMG-20141016-WA0014.jpg"/>
          <p:cNvPicPr>
            <a:picLocks noChangeAspect="1" noChangeArrowheads="1"/>
          </p:cNvPicPr>
          <p:nvPr/>
        </p:nvPicPr>
        <p:blipFill>
          <a:blip r:embed="rId7" cstate="print">
            <a:lum contrast="10000"/>
          </a:blip>
          <a:srcRect/>
          <a:stretch>
            <a:fillRect/>
          </a:stretch>
        </p:blipFill>
        <p:spPr bwMode="auto">
          <a:xfrm>
            <a:off x="428596" y="142852"/>
            <a:ext cx="1928858" cy="2643182"/>
          </a:xfrm>
          <a:prstGeom prst="rect">
            <a:avLst/>
          </a:prstGeom>
          <a:noFill/>
        </p:spPr>
      </p:pic>
      <p:pic>
        <p:nvPicPr>
          <p:cNvPr id="6153" name="Picture 9" descr="C:\Documents and Settings\Admin\Рабочий стол\Мавра\IMG-20141016-WA0017.jpg"/>
          <p:cNvPicPr>
            <a:picLocks noChangeAspect="1" noChangeArrowheads="1"/>
          </p:cNvPicPr>
          <p:nvPr/>
        </p:nvPicPr>
        <p:blipFill>
          <a:blip r:embed="rId8" cstate="print"/>
          <a:srcRect/>
          <a:stretch>
            <a:fillRect/>
          </a:stretch>
        </p:blipFill>
        <p:spPr bwMode="auto">
          <a:xfrm>
            <a:off x="428596" y="4786322"/>
            <a:ext cx="4214874" cy="1571636"/>
          </a:xfrm>
          <a:prstGeom prst="rect">
            <a:avLst/>
          </a:prstGeom>
          <a:noFill/>
        </p:spPr>
      </p:pic>
      <p:pic>
        <p:nvPicPr>
          <p:cNvPr id="15" name="Picture 3" descr="C:\Documents and Settings\Admin\Рабочий стол\Мавра\IMG-20141016-WA0005.jpg"/>
          <p:cNvPicPr>
            <a:picLocks noChangeAspect="1" noChangeArrowheads="1"/>
          </p:cNvPicPr>
          <p:nvPr/>
        </p:nvPicPr>
        <p:blipFill>
          <a:blip r:embed="rId9" cstate="print"/>
          <a:srcRect/>
          <a:stretch>
            <a:fillRect/>
          </a:stretch>
        </p:blipFill>
        <p:spPr bwMode="auto">
          <a:xfrm rot="21143272">
            <a:off x="1654047" y="2170425"/>
            <a:ext cx="425249" cy="194443"/>
          </a:xfrm>
          <a:prstGeom prst="rect">
            <a:avLst/>
          </a:prstGeom>
          <a:noFill/>
        </p:spPr>
      </p:pic>
      <p:sp>
        <p:nvSpPr>
          <p:cNvPr id="16" name="Содержимое 15"/>
          <p:cNvSpPr>
            <a:spLocks noGrp="1"/>
          </p:cNvSpPr>
          <p:nvPr>
            <p:ph idx="1"/>
          </p:nvPr>
        </p:nvSpPr>
        <p:spPr>
          <a:xfrm>
            <a:off x="4786314" y="4929198"/>
            <a:ext cx="4071966" cy="1357322"/>
          </a:xfrm>
        </p:spPr>
        <p:style>
          <a:lnRef idx="0">
            <a:scrgbClr r="0" g="0" b="0"/>
          </a:lnRef>
          <a:fillRef idx="1002">
            <a:schemeClr val="lt1"/>
          </a:fillRef>
          <a:effectRef idx="0">
            <a:scrgbClr r="0" g="0" b="0"/>
          </a:effectRef>
          <a:fontRef idx="major"/>
        </p:style>
        <p:txBody>
          <a:bodyPr>
            <a:normAutofit/>
          </a:bodyPr>
          <a:lstStyle/>
          <a:p>
            <a:pPr>
              <a:buNone/>
            </a:pPr>
            <a:endParaRPr lang="ru-RU" sz="2000" dirty="0" smtClean="0"/>
          </a:p>
          <a:p>
            <a:pPr>
              <a:buNone/>
            </a:pPr>
            <a:r>
              <a:rPr lang="ru-RU" sz="2000" b="1" i="1" dirty="0" smtClean="0">
                <a:solidFill>
                  <a:schemeClr val="tx2"/>
                </a:solidFill>
              </a:rPr>
              <a:t>Награды за служение народу</a:t>
            </a:r>
            <a:endParaRPr lang="ru-RU" sz="2000" b="1" i="1" dirty="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1702490"/>
          </a:xfrm>
        </p:spPr>
        <p:style>
          <a:lnRef idx="0">
            <a:scrgbClr r="0" g="0" b="0"/>
          </a:lnRef>
          <a:fillRef idx="1002">
            <a:schemeClr val="lt2"/>
          </a:fillRef>
          <a:effectRef idx="0">
            <a:scrgbClr r="0" g="0" b="0"/>
          </a:effectRef>
          <a:fontRef idx="major"/>
        </p:style>
        <p:txBody>
          <a:bodyPr/>
          <a:lstStyle/>
          <a:p>
            <a:r>
              <a:rPr lang="ru-RU" sz="2000" dirty="0" smtClean="0"/>
              <a:t>Вооруженные посты на дорогах, зеленые флаги и вывеска: "здесь действуют нормы Шариата". Летом  98г.3 дагестанских села </a:t>
            </a:r>
            <a:r>
              <a:rPr lang="ru-RU" sz="2000" dirty="0" err="1" smtClean="0"/>
              <a:t>Кадар</a:t>
            </a:r>
            <a:r>
              <a:rPr lang="ru-RU" sz="2000" dirty="0" smtClean="0"/>
              <a:t>, </a:t>
            </a:r>
            <a:r>
              <a:rPr lang="ru-RU" sz="2000" dirty="0" err="1" smtClean="0"/>
              <a:t>Карамахи</a:t>
            </a:r>
            <a:r>
              <a:rPr lang="ru-RU" sz="2000" dirty="0" smtClean="0"/>
              <a:t> и </a:t>
            </a:r>
            <a:r>
              <a:rPr lang="ru-RU" sz="2000" dirty="0" err="1" smtClean="0"/>
              <a:t>Чабанмахи</a:t>
            </a:r>
            <a:r>
              <a:rPr lang="ru-RU" sz="2000" dirty="0" smtClean="0"/>
              <a:t> де-факто перешли под контроль адептов радикального исламского течения - ваххабизма.</a:t>
            </a:r>
            <a:endParaRPr lang="ru-RU" sz="2000" dirty="0"/>
          </a:p>
        </p:txBody>
      </p:sp>
      <p:pic>
        <p:nvPicPr>
          <p:cNvPr id="1026" name="Picture 2" descr="C:\Documents and Settings\Admin\Рабочий стол\Куяда\IMG-20141024-WA0002.jpg"/>
          <p:cNvPicPr>
            <a:picLocks noGrp="1" noChangeAspect="1" noChangeArrowheads="1"/>
          </p:cNvPicPr>
          <p:nvPr>
            <p:ph idx="1"/>
          </p:nvPr>
        </p:nvPicPr>
        <p:blipFill>
          <a:blip r:embed="rId2" cstate="print"/>
          <a:srcRect/>
          <a:stretch>
            <a:fillRect/>
          </a:stretch>
        </p:blipFill>
        <p:spPr bwMode="auto">
          <a:xfrm>
            <a:off x="2143108" y="2786063"/>
            <a:ext cx="5643602" cy="3000391"/>
          </a:xfrm>
          <a:prstGeom prst="rect">
            <a:avLst/>
          </a:prstGeom>
          <a:noFill/>
          <a:effectLst>
            <a:reflection blurRad="6350" stA="50000" endA="300" endPos="38500" dist="508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428596" y="357166"/>
            <a:ext cx="8715404" cy="559482"/>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r>
              <a:rPr lang="ru-RU" sz="2800" dirty="0" smtClean="0"/>
              <a:t>  Встреча с </a:t>
            </a:r>
            <a:r>
              <a:rPr lang="ru-RU" sz="2800" dirty="0" err="1" smtClean="0"/>
              <a:t>Сагитовым</a:t>
            </a:r>
            <a:r>
              <a:rPr lang="ru-RU" sz="2800" dirty="0" smtClean="0"/>
              <a:t> Г.А.</a:t>
            </a:r>
            <a:endParaRPr lang="ru-RU" sz="2800" dirty="0"/>
          </a:p>
        </p:txBody>
      </p:sp>
      <p:pic>
        <p:nvPicPr>
          <p:cNvPr id="5" name="Рисунок 4" descr="C:\Documents and Settings\Admin\Рабочий стол\Заур\1.jpg"/>
          <p:cNvPicPr/>
          <p:nvPr/>
        </p:nvPicPr>
        <p:blipFill>
          <a:blip r:embed="rId3" cstate="print"/>
          <a:srcRect t="4637" r="-897"/>
          <a:stretch>
            <a:fillRect/>
          </a:stretch>
        </p:blipFill>
        <p:spPr bwMode="auto">
          <a:xfrm>
            <a:off x="500034" y="3500438"/>
            <a:ext cx="3357554" cy="2500306"/>
          </a:xfrm>
          <a:prstGeom prst="rect">
            <a:avLst/>
          </a:prstGeom>
          <a:ln w="38100" cap="sq">
            <a:noFill/>
            <a:prstDash val="solid"/>
            <a:miter lim="800000"/>
          </a:ln>
          <a:effectLst>
            <a:outerShdw blurRad="50800" dist="38100" dir="2700000" algn="tl" rotWithShape="0">
              <a:srgbClr val="000000">
                <a:alpha val="43000"/>
              </a:srgbClr>
            </a:outerShdw>
            <a:reflection blurRad="6350" stA="50000" endA="300" endPos="38500" dist="50800" dir="5400000" sy="-100000" algn="bl" rotWithShape="0"/>
          </a:effectLst>
        </p:spPr>
      </p:pic>
      <p:pic>
        <p:nvPicPr>
          <p:cNvPr id="4" name="Рисунок 3" descr="C:\Documents and Settings\Admin\Рабочий стол\Сагит\IMG-20141023-WA0004.jpg"/>
          <p:cNvPicPr/>
          <p:nvPr/>
        </p:nvPicPr>
        <p:blipFill>
          <a:blip r:embed="rId4" cstate="print"/>
          <a:srcRect/>
          <a:stretch>
            <a:fillRect/>
          </a:stretch>
        </p:blipFill>
        <p:spPr bwMode="auto">
          <a:xfrm>
            <a:off x="5286380" y="428604"/>
            <a:ext cx="3666033" cy="2378432"/>
          </a:xfrm>
          <a:prstGeom prst="rect">
            <a:avLst/>
          </a:prstGeom>
          <a:noFill/>
          <a:ln w="9525">
            <a:noFill/>
            <a:miter lim="800000"/>
            <a:headEnd/>
            <a:tailEnd/>
          </a:ln>
          <a:effectLst>
            <a:reflection blurRad="6350" stA="50000" endA="300" endPos="38500" dist="50800" dir="5400000" sy="-100000" algn="bl" rotWithShape="0"/>
          </a:effectLst>
        </p:spPr>
      </p:pic>
      <p:sp>
        <p:nvSpPr>
          <p:cNvPr id="3" name="Содержимое 2"/>
          <p:cNvSpPr>
            <a:spLocks noGrp="1"/>
          </p:cNvSpPr>
          <p:nvPr>
            <p:ph idx="4294967295"/>
          </p:nvPr>
        </p:nvSpPr>
        <p:spPr>
          <a:xfrm>
            <a:off x="428596" y="1357298"/>
            <a:ext cx="3500467" cy="2643206"/>
          </a:xfrm>
        </p:spPr>
        <p:txBody>
          <a:bodyPr>
            <a:noAutofit/>
          </a:bodyPr>
          <a:lstStyle/>
          <a:p>
            <a:pPr>
              <a:buNone/>
            </a:pPr>
            <a:r>
              <a:rPr lang="ru-RU" sz="1600" b="1" dirty="0" smtClean="0"/>
              <a:t>     </a:t>
            </a:r>
            <a:r>
              <a:rPr lang="ru-RU" sz="1600" b="1" dirty="0" smtClean="0">
                <a:solidFill>
                  <a:schemeClr val="tx2"/>
                </a:solidFill>
              </a:rPr>
              <a:t>Высота  человеческого     подвига  определяется  силой любви .</a:t>
            </a:r>
          </a:p>
          <a:p>
            <a:pPr>
              <a:buNone/>
            </a:pPr>
            <a:r>
              <a:rPr lang="ru-RU" sz="1600" b="1" i="1" dirty="0" smtClean="0">
                <a:solidFill>
                  <a:schemeClr val="tx2"/>
                </a:solidFill>
              </a:rPr>
              <a:t>Сколько войною задето</a:t>
            </a:r>
          </a:p>
          <a:p>
            <a:pPr>
              <a:buNone/>
            </a:pPr>
            <a:r>
              <a:rPr lang="ru-RU" sz="1600" b="1" i="1" dirty="0" smtClean="0">
                <a:solidFill>
                  <a:schemeClr val="tx2"/>
                </a:solidFill>
              </a:rPr>
              <a:t>Седых и детских годов?!</a:t>
            </a:r>
          </a:p>
          <a:p>
            <a:pPr>
              <a:buNone/>
            </a:pPr>
            <a:r>
              <a:rPr lang="ru-RU" sz="1600" b="1" i="1" dirty="0" smtClean="0">
                <a:solidFill>
                  <a:schemeClr val="tx2"/>
                </a:solidFill>
              </a:rPr>
              <a:t>Мы о войне этой знаем</a:t>
            </a:r>
          </a:p>
          <a:p>
            <a:pPr>
              <a:buNone/>
            </a:pPr>
            <a:r>
              <a:rPr lang="ru-RU" sz="1600" b="1" i="1" dirty="0" smtClean="0">
                <a:solidFill>
                  <a:schemeClr val="tx2"/>
                </a:solidFill>
              </a:rPr>
              <a:t>Лишь по рассказам отцов.</a:t>
            </a:r>
          </a:p>
          <a:p>
            <a:pPr>
              <a:buNone/>
            </a:pPr>
            <a:endParaRPr lang="ru-RU" sz="1600" dirty="0"/>
          </a:p>
        </p:txBody>
      </p:sp>
      <p:sp>
        <p:nvSpPr>
          <p:cNvPr id="9" name="Прямоугольник 8"/>
          <p:cNvSpPr/>
          <p:nvPr/>
        </p:nvSpPr>
        <p:spPr>
          <a:xfrm>
            <a:off x="4000496" y="3214686"/>
            <a:ext cx="4572000" cy="2031325"/>
          </a:xfrm>
          <a:prstGeom prst="rect">
            <a:avLst/>
          </a:prstGeom>
          <a:effectLst>
            <a:reflection blurRad="6350" stA="50000" endA="300" endPos="38500" dist="50800" dir="5400000" sy="-100000" algn="bl" rotWithShape="0"/>
          </a:effectLst>
        </p:spPr>
        <p:style>
          <a:lnRef idx="0">
            <a:scrgbClr r="0" g="0" b="0"/>
          </a:lnRef>
          <a:fillRef idx="1002">
            <a:schemeClr val="lt1"/>
          </a:fillRef>
          <a:effectRef idx="0">
            <a:scrgbClr r="0" g="0" b="0"/>
          </a:effectRef>
          <a:fontRef idx="major"/>
        </p:style>
        <p:txBody>
          <a:bodyPr wrap="square">
            <a:spAutoFit/>
          </a:bodyPr>
          <a:lstStyle/>
          <a:p>
            <a:r>
              <a:rPr lang="ru-RU" dirty="0" smtClean="0">
                <a:solidFill>
                  <a:schemeClr val="tx2"/>
                </a:solidFill>
              </a:rPr>
              <a:t>На наш первый уже традиционный вопрос:  «Ради чего вы воевали ?» они почти вместе ответили: « Ради жизни на земле. Ради того, чтоб вы могли жить на свободной и мирной земле Дагестана».</a:t>
            </a:r>
          </a:p>
          <a:p>
            <a:r>
              <a:rPr lang="ru-RU" dirty="0" smtClean="0">
                <a:solidFill>
                  <a:schemeClr val="tx2"/>
                </a:solidFill>
              </a:rPr>
              <a:t> </a:t>
            </a:r>
            <a:endParaRPr lang="ru-RU" dirty="0">
              <a:solidFill>
                <a:schemeClr val="tx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914400"/>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r>
              <a:rPr lang="ru-RU" sz="2800" dirty="0" smtClean="0"/>
              <a:t>                  </a:t>
            </a:r>
            <a:br>
              <a:rPr lang="ru-RU" sz="2800" dirty="0" smtClean="0"/>
            </a:br>
            <a:r>
              <a:rPr lang="ru-RU" sz="2800" dirty="0" smtClean="0"/>
              <a:t>                  Встреча с </a:t>
            </a:r>
            <a:r>
              <a:rPr lang="ru-RU" sz="2800" dirty="0" err="1" smtClean="0"/>
              <a:t>Халиловым</a:t>
            </a:r>
            <a:r>
              <a:rPr lang="ru-RU" sz="2800" dirty="0" smtClean="0"/>
              <a:t> А.Ш.</a:t>
            </a:r>
            <a:endParaRPr lang="ru-RU" sz="2800" dirty="0"/>
          </a:p>
        </p:txBody>
      </p:sp>
      <p:pic>
        <p:nvPicPr>
          <p:cNvPr id="4" name="Содержимое 3" descr="C:\Documents and Settings\Admin\Рабочий стол\Абдужалил\img-20141018-wa0009.jpg"/>
          <p:cNvPicPr>
            <a:picLocks noGrp="1"/>
          </p:cNvPicPr>
          <p:nvPr>
            <p:ph idx="1"/>
          </p:nvPr>
        </p:nvPicPr>
        <p:blipFill>
          <a:blip r:embed="rId2" cstate="print"/>
          <a:srcRect l="16883" t="6370" r="14452" b="33635"/>
          <a:stretch>
            <a:fillRect/>
          </a:stretch>
        </p:blipFill>
        <p:spPr bwMode="auto">
          <a:xfrm>
            <a:off x="571472" y="214290"/>
            <a:ext cx="2805236" cy="2928934"/>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p:spPr>
      </p:pic>
      <p:pic>
        <p:nvPicPr>
          <p:cNvPr id="5" name="Рисунок 4" descr="C:\Documents and Settings\Admin\Рабочий стол\Абдужалил\img-20141018-wa0006.jpg"/>
          <p:cNvPicPr/>
          <p:nvPr/>
        </p:nvPicPr>
        <p:blipFill>
          <a:blip r:embed="rId3" cstate="print">
            <a:lum contrast="10000"/>
          </a:blip>
          <a:srcRect r="-2294"/>
          <a:stretch>
            <a:fillRect/>
          </a:stretch>
        </p:blipFill>
        <p:spPr bwMode="auto">
          <a:xfrm>
            <a:off x="4429124" y="2071678"/>
            <a:ext cx="2928958" cy="2071702"/>
          </a:xfrm>
          <a:prstGeom prst="rect">
            <a:avLst/>
          </a:prstGeom>
          <a:noFill/>
          <a:ln w="9525">
            <a:noFill/>
            <a:miter lim="800000"/>
            <a:headEnd/>
            <a:tailEnd/>
          </a:ln>
          <a:effectLst>
            <a:reflection blurRad="6350" stA="50000" endA="300" endPos="38500" dist="50800" dir="5400000" sy="-100000" algn="bl" rotWithShape="0"/>
          </a:effectLst>
        </p:spPr>
      </p:pic>
      <p:pic>
        <p:nvPicPr>
          <p:cNvPr id="4098" name="Picture 2" descr="C:\Documents and Settings\Admin\Рабочий стол\Мавра\Абдужалил\img-20141018-wa0005.jpg"/>
          <p:cNvPicPr>
            <a:picLocks noChangeAspect="1" noChangeArrowheads="1"/>
          </p:cNvPicPr>
          <p:nvPr/>
        </p:nvPicPr>
        <p:blipFill>
          <a:blip r:embed="rId4" cstate="print"/>
          <a:srcRect l="5745" t="6944" r="8079"/>
          <a:stretch>
            <a:fillRect/>
          </a:stretch>
        </p:blipFill>
        <p:spPr bwMode="auto">
          <a:xfrm>
            <a:off x="642910" y="3986218"/>
            <a:ext cx="3286116" cy="2157426"/>
          </a:xfrm>
          <a:prstGeom prst="rect">
            <a:avLst/>
          </a:prstGeom>
          <a:noFill/>
          <a:effectLst>
            <a:reflection blurRad="6350" stA="50000" endA="300" endPos="38500" dist="50800" dir="5400000" sy="-100000" algn="bl" rotWithShape="0"/>
          </a:effectLst>
        </p:spPr>
      </p:pic>
      <p:pic>
        <p:nvPicPr>
          <p:cNvPr id="4099" name="Picture 3" descr="C:\Documents and Settings\Admin\Рабочий стол\руковод\ФОТО\Ремонт\20131113_124929.jpg"/>
          <p:cNvPicPr>
            <a:picLocks noChangeAspect="1" noChangeArrowheads="1"/>
          </p:cNvPicPr>
          <p:nvPr/>
        </p:nvPicPr>
        <p:blipFill>
          <a:blip r:embed="rId5" cstate="print"/>
          <a:srcRect/>
          <a:stretch>
            <a:fillRect/>
          </a:stretch>
        </p:blipFill>
        <p:spPr bwMode="auto">
          <a:xfrm>
            <a:off x="7786710" y="2214554"/>
            <a:ext cx="1071570" cy="1285884"/>
          </a:xfrm>
          <a:prstGeom prst="rect">
            <a:avLst/>
          </a:prstGeom>
          <a:ln>
            <a:noFill/>
          </a:ln>
          <a:effectLst>
            <a:softEdge rad="112500"/>
          </a:effectLst>
          <a:scene3d>
            <a:camera prst="isometricOffAxis2Left"/>
            <a:lightRig rig="threePt" dir="t"/>
          </a:scene3d>
        </p:spPr>
      </p:pic>
      <p:pic>
        <p:nvPicPr>
          <p:cNvPr id="4100" name="Picture 4" descr="C:\Documents and Settings\Admin\Рабочий стол\руковод\ФОТО\Ремонт\20131113_124929(0).jpg"/>
          <p:cNvPicPr>
            <a:picLocks noChangeAspect="1" noChangeArrowheads="1"/>
          </p:cNvPicPr>
          <p:nvPr/>
        </p:nvPicPr>
        <p:blipFill>
          <a:blip r:embed="rId6" cstate="print">
            <a:lum contrast="-10000"/>
          </a:blip>
          <a:srcRect l="52475" t="50547" r="30243" b="22388"/>
          <a:stretch>
            <a:fillRect/>
          </a:stretch>
        </p:blipFill>
        <p:spPr bwMode="auto">
          <a:xfrm>
            <a:off x="5929322" y="2857496"/>
            <a:ext cx="1143008" cy="1143008"/>
          </a:xfrm>
          <a:prstGeom prst="rect">
            <a:avLst/>
          </a:prstGeom>
          <a:ln>
            <a:noFill/>
          </a:ln>
          <a:effectLst>
            <a:softEdge rad="112500"/>
          </a:effectLst>
        </p:spPr>
      </p:pic>
      <p:sp>
        <p:nvSpPr>
          <p:cNvPr id="9" name="Прямоугольник 8"/>
          <p:cNvSpPr/>
          <p:nvPr/>
        </p:nvSpPr>
        <p:spPr>
          <a:xfrm>
            <a:off x="4000496" y="4272677"/>
            <a:ext cx="5143504" cy="2585323"/>
          </a:xfrm>
          <a:prstGeom prst="rect">
            <a:avLst/>
          </a:prstGeom>
        </p:spPr>
        <p:style>
          <a:lnRef idx="0">
            <a:scrgbClr r="0" g="0" b="0"/>
          </a:lnRef>
          <a:fillRef idx="1002">
            <a:schemeClr val="dk2"/>
          </a:fillRef>
          <a:effectRef idx="0">
            <a:scrgbClr r="0" g="0" b="0"/>
          </a:effectRef>
          <a:fontRef idx="major"/>
        </p:style>
        <p:txBody>
          <a:bodyPr wrap="square">
            <a:spAutoFit/>
          </a:bodyPr>
          <a:lstStyle/>
          <a:p>
            <a:r>
              <a:rPr lang="ru-RU" i="1" dirty="0" smtClean="0">
                <a:solidFill>
                  <a:schemeClr val="tx2"/>
                </a:solidFill>
              </a:rPr>
              <a:t>«Посильный вклад в победу в этой войне внес каждый здравомыслящий дагестанец. Вот, где проявилась настоящая дагестанская дружба! В нашем сводном отряде были представители всех национальностей Дагестана, и мы защищали свой единый Дагестан. Мне не кажется, что мы герои, мы просто выполняли свой долг…»-,В.Магомедов.</a:t>
            </a:r>
            <a:endParaRPr lang="ru-RU" i="1"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772400" cy="571480"/>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r>
              <a:rPr lang="ru-RU" sz="3200" dirty="0" smtClean="0"/>
              <a:t>         НОВОЛАКСКАЯ ЗОНА</a:t>
            </a:r>
            <a:endParaRPr lang="ru-RU" sz="3200" dirty="0"/>
          </a:p>
        </p:txBody>
      </p:sp>
      <p:pic>
        <p:nvPicPr>
          <p:cNvPr id="4" name="Содержимое 3" descr="C:\Documents and Settings\Admin\Рабочий стол\Книга\2.jpg"/>
          <p:cNvPicPr>
            <a:picLocks noGrp="1"/>
          </p:cNvPicPr>
          <p:nvPr>
            <p:ph idx="1"/>
          </p:nvPr>
        </p:nvPicPr>
        <p:blipFill>
          <a:blip r:embed="rId3" cstate="print"/>
          <a:stretch>
            <a:fillRect/>
          </a:stretch>
        </p:blipFill>
        <p:spPr bwMode="auto">
          <a:xfrm>
            <a:off x="6357950" y="142852"/>
            <a:ext cx="2581102" cy="2269375"/>
          </a:xfrm>
          <a:prstGeom prst="rect">
            <a:avLst/>
          </a:prstGeom>
          <a:noFill/>
          <a:ln w="9525">
            <a:noFill/>
            <a:miter lim="800000"/>
            <a:headEnd/>
            <a:tailEnd/>
          </a:ln>
          <a:effectLst>
            <a:reflection blurRad="6350" stA="50000" endA="300" endPos="38500" dist="50800" dir="5400000" sy="-100000" algn="bl" rotWithShape="0"/>
          </a:effectLst>
        </p:spPr>
      </p:pic>
      <p:sp>
        <p:nvSpPr>
          <p:cNvPr id="12" name="Текст 11"/>
          <p:cNvSpPr>
            <a:spLocks noGrp="1"/>
          </p:cNvSpPr>
          <p:nvPr>
            <p:ph type="body" idx="4294967295"/>
          </p:nvPr>
        </p:nvSpPr>
        <p:spPr>
          <a:xfrm>
            <a:off x="0" y="928688"/>
            <a:ext cx="6143636" cy="2285998"/>
          </a:xfrm>
        </p:spPr>
        <p:txBody>
          <a:bodyPr>
            <a:noAutofit/>
          </a:bodyPr>
          <a:lstStyle/>
          <a:p>
            <a:r>
              <a:rPr lang="ru-RU" sz="1600" i="1" dirty="0" smtClean="0">
                <a:solidFill>
                  <a:schemeClr val="tx2"/>
                </a:solidFill>
              </a:rPr>
              <a:t>В ходе поисковой работы ко мне в руки попала книга </a:t>
            </a:r>
            <a:r>
              <a:rPr lang="ru-RU" sz="1600" i="1" dirty="0" err="1" smtClean="0">
                <a:solidFill>
                  <a:schemeClr val="tx2"/>
                </a:solidFill>
              </a:rPr>
              <a:t>А.Абдулгамидова</a:t>
            </a:r>
            <a:r>
              <a:rPr lang="ru-RU" sz="1600" i="1" dirty="0" smtClean="0">
                <a:solidFill>
                  <a:schemeClr val="tx2"/>
                </a:solidFill>
              </a:rPr>
              <a:t> «</a:t>
            </a:r>
            <a:r>
              <a:rPr lang="ru-RU" sz="1600" i="1" dirty="0" err="1" smtClean="0">
                <a:solidFill>
                  <a:schemeClr val="tx2"/>
                </a:solidFill>
              </a:rPr>
              <a:t>Новолакский</a:t>
            </a:r>
            <a:r>
              <a:rPr lang="ru-RU" sz="1600" i="1" dirty="0" smtClean="0">
                <a:solidFill>
                  <a:schemeClr val="tx2"/>
                </a:solidFill>
              </a:rPr>
              <a:t> рубеж»…</a:t>
            </a:r>
            <a:br>
              <a:rPr lang="ru-RU" sz="1600" i="1" dirty="0" smtClean="0">
                <a:solidFill>
                  <a:schemeClr val="tx2"/>
                </a:solidFill>
              </a:rPr>
            </a:br>
            <a:r>
              <a:rPr lang="ru-RU" sz="1600" i="1" dirty="0" smtClean="0">
                <a:solidFill>
                  <a:schemeClr val="tx2"/>
                </a:solidFill>
              </a:rPr>
              <a:t>Читая о действиях майора Даххаева, чувством гордости переполняется душа: вот какие смелые, мужественные, умные, мудрые Дагестанцы. Я это хочу сказать всей стране, всему миру.            «Покажите и таких моих земляков по телевидению, говорите и о таких дагестанцах во всеуслышание!»</a:t>
            </a:r>
            <a:endParaRPr lang="ru-RU" sz="1600" i="1" dirty="0">
              <a:solidFill>
                <a:schemeClr val="tx2"/>
              </a:solidFill>
            </a:endParaRPr>
          </a:p>
        </p:txBody>
      </p:sp>
      <p:pic>
        <p:nvPicPr>
          <p:cNvPr id="5" name="Рисунок 4" descr="C:\Documents and Settings\Admin\Рабочий стол\Книга\5.jpg"/>
          <p:cNvPicPr/>
          <p:nvPr/>
        </p:nvPicPr>
        <p:blipFill>
          <a:blip r:embed="rId4" cstate="print"/>
          <a:srcRect/>
          <a:stretch>
            <a:fillRect/>
          </a:stretch>
        </p:blipFill>
        <p:spPr bwMode="auto">
          <a:xfrm>
            <a:off x="5929322" y="3071810"/>
            <a:ext cx="3000396" cy="2695575"/>
          </a:xfrm>
          <a:prstGeom prst="rect">
            <a:avLst/>
          </a:prstGeom>
          <a:noFill/>
          <a:ln w="9525">
            <a:noFill/>
            <a:miter lim="800000"/>
            <a:headEnd/>
            <a:tailEnd/>
          </a:ln>
          <a:effectLst>
            <a:reflection blurRad="6350" stA="50000" endA="300" endPos="38500" dist="50800" dir="5400000" sy="-100000" algn="bl" rotWithShape="0"/>
          </a:effectLst>
        </p:spPr>
      </p:pic>
      <p:pic>
        <p:nvPicPr>
          <p:cNvPr id="6" name="Рисунок 5" descr="C:\Documents and Settings\Admin\Рабочий стол\Книга\3.jpg"/>
          <p:cNvPicPr/>
          <p:nvPr/>
        </p:nvPicPr>
        <p:blipFill>
          <a:blip r:embed="rId5" cstate="print"/>
          <a:srcRect/>
          <a:stretch>
            <a:fillRect/>
          </a:stretch>
        </p:blipFill>
        <p:spPr bwMode="auto">
          <a:xfrm>
            <a:off x="3071802" y="3214686"/>
            <a:ext cx="2428892" cy="3143272"/>
          </a:xfrm>
          <a:prstGeom prst="rect">
            <a:avLst/>
          </a:prstGeom>
          <a:noFill/>
          <a:ln w="9525">
            <a:noFill/>
            <a:miter lim="800000"/>
            <a:headEnd/>
            <a:tailEnd/>
          </a:ln>
          <a:effectLst>
            <a:reflection blurRad="6350" stA="50000" endA="300" endPos="38500" dist="50800" dir="5400000" sy="-100000" algn="bl" rotWithShape="0"/>
          </a:effectLst>
        </p:spPr>
      </p:pic>
      <p:pic>
        <p:nvPicPr>
          <p:cNvPr id="7" name="Рисунок 6" descr="C:\Documents and Settings\Admin\Рабочий стол\Книга\1.jpg"/>
          <p:cNvPicPr/>
          <p:nvPr/>
        </p:nvPicPr>
        <p:blipFill>
          <a:blip r:embed="rId6" cstate="print"/>
          <a:srcRect/>
          <a:stretch>
            <a:fillRect/>
          </a:stretch>
        </p:blipFill>
        <p:spPr bwMode="auto">
          <a:xfrm>
            <a:off x="571472" y="3214686"/>
            <a:ext cx="2362196" cy="3143272"/>
          </a:xfrm>
          <a:prstGeom prst="rect">
            <a:avLst/>
          </a:prstGeom>
          <a:noFill/>
          <a:ln w="9525">
            <a:noFill/>
            <a:miter lim="800000"/>
            <a:headEnd/>
            <a:tailEnd/>
          </a:ln>
          <a:effectLst>
            <a:reflection blurRad="6350" stA="50000" endA="300" endPos="38500" dist="50800" dir="5400000" sy="-100000" algn="bl" rotWithShape="0"/>
          </a:effectLst>
        </p:spPr>
      </p:pic>
      <p:sp>
        <p:nvSpPr>
          <p:cNvPr id="9" name="Прямоугольник 8"/>
          <p:cNvSpPr/>
          <p:nvPr/>
        </p:nvSpPr>
        <p:spPr>
          <a:xfrm>
            <a:off x="6500826" y="6000768"/>
            <a:ext cx="2143140" cy="276999"/>
          </a:xfrm>
          <a:prstGeom prst="rect">
            <a:avLst/>
          </a:prstGeom>
        </p:spPr>
        <p:txBody>
          <a:bodyPr wrap="square">
            <a:spAutoFit/>
          </a:bodyPr>
          <a:lstStyle/>
          <a:p>
            <a:pPr lvl="0" fontAlgn="base">
              <a:spcBef>
                <a:spcPct val="0"/>
              </a:spcBef>
              <a:spcAft>
                <a:spcPct val="0"/>
              </a:spcAft>
            </a:pPr>
            <a:r>
              <a:rPr lang="ru-RU" sz="1200" b="1" dirty="0" smtClean="0">
                <a:solidFill>
                  <a:prstClr val="white"/>
                </a:solidFill>
                <a:latin typeface="Times New Roman" pitchFamily="18" charset="0"/>
                <a:ea typeface="Times New Roman" pitchFamily="18" charset="0"/>
                <a:cs typeface="Times New Roman" pitchFamily="18" charset="0"/>
              </a:rPr>
              <a:t>Карта Новолакского района</a:t>
            </a:r>
            <a:endParaRPr lang="ru-RU" dirty="0" smtClean="0">
              <a:solidFill>
                <a:prstClr val="white"/>
              </a:solidFill>
              <a:latin typeface="Arial" pitchFamily="34" charset="0"/>
            </a:endParaRPr>
          </a:p>
        </p:txBody>
      </p:sp>
      <p:sp>
        <p:nvSpPr>
          <p:cNvPr id="10" name="Прямоугольник 9"/>
          <p:cNvSpPr/>
          <p:nvPr/>
        </p:nvSpPr>
        <p:spPr>
          <a:xfrm>
            <a:off x="6500826" y="2714620"/>
            <a:ext cx="2335448" cy="276999"/>
          </a:xfrm>
          <a:prstGeom prst="rect">
            <a:avLst/>
          </a:prstGeom>
        </p:spPr>
        <p:txBody>
          <a:bodyPr wrap="none">
            <a:spAutoFit/>
          </a:bodyPr>
          <a:lstStyle/>
          <a:p>
            <a:r>
              <a:rPr lang="ru-RU" sz="1200" b="1" dirty="0" smtClean="0">
                <a:solidFill>
                  <a:prstClr val="white"/>
                </a:solidFill>
                <a:latin typeface="Times New Roman" pitchFamily="18" charset="0"/>
                <a:ea typeface="Times New Roman" pitchFamily="18" charset="0"/>
                <a:cs typeface="Times New Roman" pitchFamily="18" charset="0"/>
              </a:rPr>
              <a:t>План прорыва Даххаева М.М.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Куяда\IMG-20141024-WA0004.jpg"/>
          <p:cNvPicPr>
            <a:picLocks noGrp="1" noChangeAspect="1" noChangeArrowheads="1"/>
          </p:cNvPicPr>
          <p:nvPr>
            <p:ph idx="1"/>
          </p:nvPr>
        </p:nvPicPr>
        <p:blipFill>
          <a:blip r:embed="rId3" cstate="print"/>
          <a:srcRect/>
          <a:stretch>
            <a:fillRect/>
          </a:stretch>
        </p:blipFill>
        <p:spPr bwMode="auto">
          <a:xfrm>
            <a:off x="3000364" y="5000636"/>
            <a:ext cx="2143140" cy="1607355"/>
          </a:xfrm>
          <a:prstGeom prst="rect">
            <a:avLst/>
          </a:prstGeom>
          <a:noFill/>
          <a:effectLst>
            <a:reflection blurRad="6350" stA="50000" endA="300" endPos="38500" dist="50800" dir="5400000" sy="-100000" algn="bl" rotWithShape="0"/>
          </a:effectLst>
        </p:spPr>
      </p:pic>
      <p:pic>
        <p:nvPicPr>
          <p:cNvPr id="2054" name="Picture 6" descr="C:\Documents and Settings\Admin\Рабочий стол\Куяда\IMG-20141024-WA0009.jpg"/>
          <p:cNvPicPr>
            <a:picLocks noChangeAspect="1" noChangeArrowheads="1"/>
          </p:cNvPicPr>
          <p:nvPr/>
        </p:nvPicPr>
        <p:blipFill>
          <a:blip r:embed="rId4" cstate="print"/>
          <a:srcRect t="16552"/>
          <a:stretch>
            <a:fillRect/>
          </a:stretch>
        </p:blipFill>
        <p:spPr bwMode="auto">
          <a:xfrm>
            <a:off x="3357554" y="2643182"/>
            <a:ext cx="2571768" cy="1877830"/>
          </a:xfrm>
          <a:prstGeom prst="rect">
            <a:avLst/>
          </a:prstGeom>
          <a:noFill/>
          <a:effectLst>
            <a:reflection blurRad="6350" stA="50000" endA="300" endPos="38500" dist="50800" dir="5400000" sy="-100000" algn="bl" rotWithShape="0"/>
          </a:effectLst>
        </p:spPr>
      </p:pic>
      <p:pic>
        <p:nvPicPr>
          <p:cNvPr id="2055" name="Picture 7" descr="C:\Documents and Settings\Admin\Рабочий стол\Куяда\IMG-20141024-WA0010.jpg"/>
          <p:cNvPicPr>
            <a:picLocks noChangeAspect="1" noChangeArrowheads="1"/>
          </p:cNvPicPr>
          <p:nvPr/>
        </p:nvPicPr>
        <p:blipFill>
          <a:blip r:embed="rId5" cstate="print"/>
          <a:srcRect t="19310"/>
          <a:stretch>
            <a:fillRect/>
          </a:stretch>
        </p:blipFill>
        <p:spPr bwMode="auto">
          <a:xfrm>
            <a:off x="571472" y="2714620"/>
            <a:ext cx="2643206" cy="1785950"/>
          </a:xfrm>
          <a:prstGeom prst="rect">
            <a:avLst/>
          </a:prstGeom>
          <a:noFill/>
          <a:effectLst>
            <a:reflection blurRad="6350" stA="50000" endA="300" endPos="38500" dist="50800" dir="5400000" sy="-100000" algn="bl" rotWithShape="0"/>
          </a:effectLst>
        </p:spPr>
      </p:pic>
      <p:pic>
        <p:nvPicPr>
          <p:cNvPr id="2056" name="Picture 8" descr="C:\Documents and Settings\Admin\Рабочий стол\Куяда\IMG-20141024-WA0008.jpg"/>
          <p:cNvPicPr>
            <a:picLocks noChangeAspect="1" noChangeArrowheads="1"/>
          </p:cNvPicPr>
          <p:nvPr/>
        </p:nvPicPr>
        <p:blipFill>
          <a:blip r:embed="rId6" cstate="print"/>
          <a:srcRect t="19311" r="688" b="3447"/>
          <a:stretch>
            <a:fillRect/>
          </a:stretch>
        </p:blipFill>
        <p:spPr bwMode="auto">
          <a:xfrm>
            <a:off x="5786446" y="500042"/>
            <a:ext cx="3143272" cy="1928826"/>
          </a:xfrm>
          <a:prstGeom prst="rect">
            <a:avLst/>
          </a:prstGeom>
          <a:noFill/>
          <a:effectLst>
            <a:reflection blurRad="6350" stA="50000" endA="300" endPos="38500" dist="50800" dir="5400000" sy="-100000" algn="bl" rotWithShape="0"/>
          </a:effectLst>
        </p:spPr>
      </p:pic>
      <p:pic>
        <p:nvPicPr>
          <p:cNvPr id="2053" name="Picture 5" descr="C:\Documents and Settings\Admin\Рабочий стол\Куяда\IMG-20141024-WA0007.jpg"/>
          <p:cNvPicPr>
            <a:picLocks noChangeAspect="1" noChangeArrowheads="1"/>
          </p:cNvPicPr>
          <p:nvPr/>
        </p:nvPicPr>
        <p:blipFill>
          <a:blip r:embed="rId7" cstate="print"/>
          <a:srcRect/>
          <a:stretch>
            <a:fillRect/>
          </a:stretch>
        </p:blipFill>
        <p:spPr bwMode="auto">
          <a:xfrm>
            <a:off x="6357950" y="2714620"/>
            <a:ext cx="2500330" cy="1839497"/>
          </a:xfrm>
          <a:prstGeom prst="rect">
            <a:avLst/>
          </a:prstGeom>
          <a:noFill/>
          <a:effectLst>
            <a:reflection blurRad="6350" stA="50000" endA="300" endPos="38500" dist="50800" dir="5400000" sy="-100000" algn="bl" rotWithShape="0"/>
          </a:effectLst>
        </p:spPr>
      </p:pic>
      <p:pic>
        <p:nvPicPr>
          <p:cNvPr id="2057" name="Picture 9" descr="C:\Documents and Settings\Admin\Рабочий стол\Куяда\IMG-20141024-WA0011.jpg"/>
          <p:cNvPicPr>
            <a:picLocks noChangeAspect="1" noChangeArrowheads="1"/>
          </p:cNvPicPr>
          <p:nvPr/>
        </p:nvPicPr>
        <p:blipFill>
          <a:blip r:embed="rId8" cstate="print"/>
          <a:srcRect l="15254" t="13725"/>
          <a:stretch>
            <a:fillRect/>
          </a:stretch>
        </p:blipFill>
        <p:spPr bwMode="auto">
          <a:xfrm>
            <a:off x="500034" y="5000636"/>
            <a:ext cx="2381224" cy="1571612"/>
          </a:xfrm>
          <a:prstGeom prst="rect">
            <a:avLst/>
          </a:prstGeom>
          <a:noFill/>
          <a:effectLst>
            <a:reflection blurRad="6350" stA="50000" endA="300" endPos="38500" dist="50800" dir="5400000" sy="-100000" algn="bl" rotWithShape="0"/>
          </a:effectLst>
        </p:spPr>
      </p:pic>
      <p:pic>
        <p:nvPicPr>
          <p:cNvPr id="2059" name="Picture 11" descr="C:\Documents and Settings\Admin\Рабочий стол\Куяда\IMG-20141024-WA0013.jpg"/>
          <p:cNvPicPr>
            <a:picLocks noChangeAspect="1" noChangeArrowheads="1"/>
          </p:cNvPicPr>
          <p:nvPr/>
        </p:nvPicPr>
        <p:blipFill>
          <a:blip r:embed="rId9" cstate="print"/>
          <a:srcRect/>
          <a:stretch>
            <a:fillRect/>
          </a:stretch>
        </p:blipFill>
        <p:spPr bwMode="auto">
          <a:xfrm>
            <a:off x="642910" y="142852"/>
            <a:ext cx="2071702" cy="2401261"/>
          </a:xfrm>
          <a:prstGeom prst="rect">
            <a:avLst/>
          </a:prstGeom>
          <a:noFill/>
          <a:effectLst>
            <a:reflection blurRad="6350" stA="50000" endA="300" endPos="38500" dist="50800" dir="5400000" sy="-100000" algn="bl" rotWithShape="0"/>
          </a:effectLst>
        </p:spPr>
      </p:pic>
      <p:pic>
        <p:nvPicPr>
          <p:cNvPr id="2060" name="Picture 12" descr="C:\Documents and Settings\Admin\Рабочий стол\Куяда\IMG-20141024-WA0017.jpg"/>
          <p:cNvPicPr>
            <a:picLocks noChangeAspect="1" noChangeArrowheads="1"/>
          </p:cNvPicPr>
          <p:nvPr/>
        </p:nvPicPr>
        <p:blipFill>
          <a:blip r:embed="rId10" cstate="print"/>
          <a:srcRect/>
          <a:stretch>
            <a:fillRect/>
          </a:stretch>
        </p:blipFill>
        <p:spPr bwMode="auto">
          <a:xfrm>
            <a:off x="2714612" y="357166"/>
            <a:ext cx="3000396" cy="2071702"/>
          </a:xfrm>
          <a:prstGeom prst="rect">
            <a:avLst/>
          </a:prstGeom>
          <a:noFill/>
          <a:effectLst>
            <a:reflection blurRad="6350" stA="50000" endA="300" endPos="38500" dist="50800" dir="5400000" sy="-100000" algn="bl" rotWithShape="0"/>
          </a:effectLst>
        </p:spPr>
      </p:pic>
      <p:sp>
        <p:nvSpPr>
          <p:cNvPr id="2" name="Заголовок 1"/>
          <p:cNvSpPr>
            <a:spLocks noGrp="1"/>
          </p:cNvSpPr>
          <p:nvPr>
            <p:ph type="title"/>
          </p:nvPr>
        </p:nvSpPr>
        <p:spPr>
          <a:xfrm>
            <a:off x="2571736" y="0"/>
            <a:ext cx="5715040" cy="714380"/>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r>
              <a:rPr lang="ru-RU" sz="2400" dirty="0" smtClean="0"/>
              <a:t>Магомедов </a:t>
            </a:r>
            <a:r>
              <a:rPr lang="ru-RU" sz="2400" dirty="0" err="1" smtClean="0"/>
              <a:t>Магомедкамиль</a:t>
            </a:r>
            <a:r>
              <a:rPr lang="ru-RU" sz="2400" dirty="0" smtClean="0"/>
              <a:t> </a:t>
            </a:r>
            <a:r>
              <a:rPr lang="ru-RU" sz="2400" dirty="0" err="1" smtClean="0"/>
              <a:t>Рамазанович</a:t>
            </a:r>
            <a:endParaRPr lang="ru-RU" sz="2400" dirty="0"/>
          </a:p>
        </p:txBody>
      </p:sp>
      <p:pic>
        <p:nvPicPr>
          <p:cNvPr id="1026" name="Picture 2" descr="F:\Фото\IMG-20141029-WA0002.jpg"/>
          <p:cNvPicPr>
            <a:picLocks noChangeAspect="1" noChangeArrowheads="1"/>
          </p:cNvPicPr>
          <p:nvPr/>
        </p:nvPicPr>
        <p:blipFill>
          <a:blip r:embed="rId11" cstate="print"/>
          <a:srcRect/>
          <a:stretch>
            <a:fillRect/>
          </a:stretch>
        </p:blipFill>
        <p:spPr bwMode="auto">
          <a:xfrm>
            <a:off x="6357918" y="4500570"/>
            <a:ext cx="2786082" cy="2143140"/>
          </a:xfrm>
          <a:prstGeom prst="rect">
            <a:avLst/>
          </a:prstGeom>
          <a:noFill/>
        </p:spPr>
      </p:pic>
      <p:pic>
        <p:nvPicPr>
          <p:cNvPr id="2051" name="Picture 3" descr="C:\Documents and Settings\Admin\Рабочий стол\Куяда\IMG-20141024-WA0005.jpg"/>
          <p:cNvPicPr>
            <a:picLocks noChangeAspect="1" noChangeArrowheads="1"/>
          </p:cNvPicPr>
          <p:nvPr/>
        </p:nvPicPr>
        <p:blipFill>
          <a:blip r:embed="rId12" cstate="print"/>
          <a:srcRect/>
          <a:stretch>
            <a:fillRect/>
          </a:stretch>
        </p:blipFill>
        <p:spPr bwMode="auto">
          <a:xfrm>
            <a:off x="5000628" y="4500570"/>
            <a:ext cx="1696736" cy="2099802"/>
          </a:xfrm>
          <a:prstGeom prst="rect">
            <a:avLst/>
          </a:prstGeom>
          <a:noFill/>
          <a:effectLst>
            <a:reflection blurRad="6350" stA="50000" endA="300" endPos="38500" dist="508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C:\Documents and Settings\Admin\Рабочий стол\Зубаир\20141014_092308.jpg"/>
          <p:cNvPicPr>
            <a:picLocks noChangeAspect="1" noChangeArrowheads="1"/>
          </p:cNvPicPr>
          <p:nvPr/>
        </p:nvPicPr>
        <p:blipFill>
          <a:blip r:embed="rId3" cstate="print"/>
          <a:srcRect/>
          <a:stretch>
            <a:fillRect/>
          </a:stretch>
        </p:blipFill>
        <p:spPr bwMode="auto">
          <a:xfrm>
            <a:off x="4071934" y="3500438"/>
            <a:ext cx="4429156" cy="3000396"/>
          </a:xfrm>
          <a:prstGeom prst="rect">
            <a:avLst/>
          </a:prstGeom>
          <a:noFill/>
          <a:effectLst>
            <a:reflection blurRad="6350" stA="50000" endA="300" endPos="38500" dist="50800" dir="5400000" sy="-100000" algn="bl" rotWithShape="0"/>
          </a:effectLst>
        </p:spPr>
      </p:pic>
      <p:sp>
        <p:nvSpPr>
          <p:cNvPr id="2" name="Заголовок 1"/>
          <p:cNvSpPr>
            <a:spLocks noGrp="1"/>
          </p:cNvSpPr>
          <p:nvPr>
            <p:ph type="title"/>
          </p:nvPr>
        </p:nvSpPr>
        <p:spPr>
          <a:xfrm>
            <a:off x="1000100" y="214290"/>
            <a:ext cx="6500826" cy="642918"/>
          </a:xfrm>
        </p:spPr>
        <p:style>
          <a:lnRef idx="0">
            <a:scrgbClr r="0" g="0" b="0"/>
          </a:lnRef>
          <a:fillRef idx="1002">
            <a:schemeClr val="lt2"/>
          </a:fillRef>
          <a:effectRef idx="0">
            <a:scrgbClr r="0" g="0" b="0"/>
          </a:effectRef>
          <a:fontRef idx="major"/>
        </p:style>
        <p:txBody>
          <a:bodyPr/>
          <a:lstStyle/>
          <a:p>
            <a:r>
              <a:rPr lang="ru-RU" sz="2800" b="0" dirty="0" smtClean="0"/>
              <a:t>  Ахмедов </a:t>
            </a:r>
            <a:r>
              <a:rPr lang="ru-RU" sz="2800" b="0" dirty="0" err="1" smtClean="0"/>
              <a:t>Зубайри</a:t>
            </a:r>
            <a:r>
              <a:rPr lang="ru-RU" sz="2800" b="0" dirty="0" smtClean="0"/>
              <a:t> </a:t>
            </a:r>
            <a:r>
              <a:rPr lang="ru-RU" sz="2800" b="0" dirty="0" err="1" smtClean="0"/>
              <a:t>Магомедалиевич</a:t>
            </a:r>
            <a:r>
              <a:rPr lang="ru-RU" sz="2800" b="0" dirty="0" smtClean="0"/>
              <a:t> </a:t>
            </a:r>
            <a:endParaRPr lang="ru-RU" sz="2800" b="0" dirty="0"/>
          </a:p>
        </p:txBody>
      </p:sp>
      <p:pic>
        <p:nvPicPr>
          <p:cNvPr id="9" name="Picture 2" descr="C:\Documents and Settings\Admin\Рабочий стол\Зубаир\7.jpg"/>
          <p:cNvPicPr>
            <a:picLocks noChangeAspect="1" noChangeArrowheads="1"/>
          </p:cNvPicPr>
          <p:nvPr/>
        </p:nvPicPr>
        <p:blipFill>
          <a:blip r:embed="rId4" cstate="print"/>
          <a:srcRect/>
          <a:stretch>
            <a:fillRect/>
          </a:stretch>
        </p:blipFill>
        <p:spPr bwMode="auto">
          <a:xfrm>
            <a:off x="500034" y="1000108"/>
            <a:ext cx="3429024" cy="4572032"/>
          </a:xfrm>
          <a:prstGeom prst="rect">
            <a:avLst/>
          </a:prstGeom>
          <a:ln>
            <a:noFill/>
          </a:ln>
          <a:effectLst>
            <a:softEdge rad="112500"/>
          </a:effectLst>
        </p:spPr>
      </p:pic>
      <p:sp>
        <p:nvSpPr>
          <p:cNvPr id="12" name="Прямоугольник 11"/>
          <p:cNvSpPr/>
          <p:nvPr/>
        </p:nvSpPr>
        <p:spPr>
          <a:xfrm>
            <a:off x="4000496" y="1000108"/>
            <a:ext cx="4286280" cy="2400657"/>
          </a:xfrm>
          <a:prstGeom prst="rect">
            <a:avLst/>
          </a:prstGeom>
          <a:effectLst>
            <a:outerShdw blurRad="76200" dist="12700" dir="8100000" sy="-23000" kx="800400" algn="br" rotWithShape="0">
              <a:prstClr val="black">
                <a:alpha val="20000"/>
              </a:prstClr>
            </a:outerShdw>
          </a:effectLst>
        </p:spPr>
        <p:style>
          <a:lnRef idx="2">
            <a:schemeClr val="dk1">
              <a:shade val="50000"/>
            </a:schemeClr>
          </a:lnRef>
          <a:fillRef idx="1002">
            <a:schemeClr val="dk2"/>
          </a:fillRef>
          <a:effectRef idx="0">
            <a:schemeClr val="dk1"/>
          </a:effectRef>
          <a:fontRef idx="minor">
            <a:schemeClr val="lt1"/>
          </a:fontRef>
        </p:style>
        <p:txBody>
          <a:bodyPr wrap="square">
            <a:spAutoFit/>
          </a:bodyPr>
          <a:lstStyle/>
          <a:p>
            <a:pPr lvl="0" fontAlgn="base">
              <a:spcBef>
                <a:spcPct val="0"/>
              </a:spcBef>
              <a:spcAft>
                <a:spcPct val="0"/>
              </a:spcAft>
            </a:pPr>
            <a:r>
              <a:rPr lang="ru-RU" b="1" i="1" dirty="0" smtClean="0">
                <a:solidFill>
                  <a:schemeClr val="tx2"/>
                </a:solidFill>
                <a:latin typeface="Times New Roman" pitchFamily="18" charset="0"/>
                <a:ea typeface="Times New Roman" pitchFamily="18" charset="0"/>
                <a:cs typeface="Times New Roman" pitchFamily="18" charset="0"/>
              </a:rPr>
              <a:t> </a:t>
            </a:r>
            <a:endParaRPr lang="en-US" b="1" i="1" dirty="0" smtClean="0">
              <a:solidFill>
                <a:schemeClr val="tx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ru-RU" b="1" i="1" dirty="0" smtClean="0">
                <a:solidFill>
                  <a:schemeClr val="tx2"/>
                </a:solidFill>
                <a:latin typeface="Times New Roman" pitchFamily="18" charset="0"/>
                <a:ea typeface="Times New Roman" pitchFamily="18" charset="0"/>
                <a:cs typeface="Times New Roman" pitchFamily="18" charset="0"/>
              </a:rPr>
              <a:t> </a:t>
            </a:r>
            <a:r>
              <a:rPr lang="ru-RU" sz="2400" b="1" i="1" dirty="0" smtClean="0">
                <a:solidFill>
                  <a:schemeClr val="tx2"/>
                </a:solidFill>
                <a:latin typeface="Times New Roman" pitchFamily="18" charset="0"/>
                <a:ea typeface="Times New Roman" pitchFamily="18" charset="0"/>
                <a:cs typeface="Times New Roman" pitchFamily="18" charset="0"/>
              </a:rPr>
              <a:t>Жизнь, короткая, но яркая останется в памяти своих близких,  односельчан, друзей, однополчан на века</a:t>
            </a:r>
            <a:r>
              <a:rPr lang="ru-RU" sz="2400" b="1" i="1" dirty="0" smtClean="0">
                <a:solidFill>
                  <a:schemeClr val="tx2"/>
                </a:solidFill>
                <a:latin typeface="Times New Roman" pitchFamily="18" charset="0"/>
                <a:ea typeface="Times New Roman" pitchFamily="18" charset="0"/>
                <a:cs typeface="Times New Roman" pitchFamily="18" charset="0"/>
              </a:rPr>
              <a:t>…</a:t>
            </a:r>
            <a:endParaRPr lang="en-US" sz="2400" b="1" i="1" dirty="0" smtClean="0">
              <a:solidFill>
                <a:schemeClr val="tx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b="1" i="1" dirty="0" smtClean="0">
              <a:solidFill>
                <a:schemeClr val="tx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ru-RU" b="1" i="1" dirty="0" smtClean="0">
              <a:solidFill>
                <a:schemeClr val="tx2"/>
              </a:solidFill>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Admin\Рабочий стол\Зубаир\24.jpg"/>
          <p:cNvPicPr>
            <a:picLocks noChangeAspect="1" noChangeArrowheads="1"/>
          </p:cNvPicPr>
          <p:nvPr/>
        </p:nvPicPr>
        <p:blipFill>
          <a:blip r:embed="rId3" cstate="print"/>
          <a:srcRect/>
          <a:stretch>
            <a:fillRect/>
          </a:stretch>
        </p:blipFill>
        <p:spPr bwMode="auto">
          <a:xfrm rot="16200000">
            <a:off x="3643330" y="1643050"/>
            <a:ext cx="6858000" cy="3571900"/>
          </a:xfrm>
          <a:prstGeom prst="rect">
            <a:avLst/>
          </a:prstGeom>
          <a:noFill/>
        </p:spPr>
      </p:pic>
      <p:sp>
        <p:nvSpPr>
          <p:cNvPr id="10" name="Содержимое 9"/>
          <p:cNvSpPr>
            <a:spLocks noGrp="1"/>
          </p:cNvSpPr>
          <p:nvPr>
            <p:ph idx="1"/>
          </p:nvPr>
        </p:nvSpPr>
        <p:spPr>
          <a:xfrm>
            <a:off x="357158" y="3071810"/>
            <a:ext cx="4643470" cy="3786190"/>
          </a:xfrm>
        </p:spPr>
        <p:txBody>
          <a:bodyPr>
            <a:normAutofit fontScale="25000" lnSpcReduction="20000"/>
          </a:bodyPr>
          <a:lstStyle/>
          <a:p>
            <a:pPr>
              <a:buNone/>
            </a:pPr>
            <a:endParaRPr lang="en-US" sz="5600" b="1" dirty="0" smtClean="0"/>
          </a:p>
          <a:p>
            <a:pPr algn="ctr">
              <a:buNone/>
            </a:pPr>
            <a:endParaRPr lang="en-US" sz="5600" b="1" dirty="0" smtClean="0"/>
          </a:p>
          <a:p>
            <a:pPr>
              <a:buNone/>
            </a:pPr>
            <a:r>
              <a:rPr lang="en-US" sz="6400" b="1" dirty="0" smtClean="0"/>
              <a:t>        </a:t>
            </a:r>
            <a:r>
              <a:rPr lang="ru-RU" sz="6400" b="1" dirty="0" smtClean="0"/>
              <a:t>День </a:t>
            </a:r>
            <a:r>
              <a:rPr lang="ru-RU" sz="6400" b="1" dirty="0" smtClean="0"/>
              <a:t>его похорон до сих пор описывают </a:t>
            </a:r>
            <a:r>
              <a:rPr lang="ru-RU" sz="6400" b="1" dirty="0" smtClean="0"/>
              <a:t>односельчане:</a:t>
            </a:r>
            <a:r>
              <a:rPr lang="en-US" sz="6400" b="1" dirty="0" smtClean="0"/>
              <a:t> </a:t>
            </a:r>
            <a:r>
              <a:rPr lang="ru-RU" sz="6400" b="1" dirty="0" smtClean="0"/>
              <a:t>плакала</a:t>
            </a:r>
            <a:r>
              <a:rPr lang="ru-RU" sz="6400" b="1" dirty="0" smtClean="0"/>
              <a:t>, рыдала сама </a:t>
            </a:r>
            <a:r>
              <a:rPr lang="ru-RU" sz="6400" b="1" dirty="0" smtClean="0">
                <a:blipFill>
                  <a:blip r:embed="rId4"/>
                  <a:tile tx="0" ty="0" sx="100000" sy="100000" flip="none" algn="tl"/>
                </a:blipFill>
              </a:rPr>
              <a:t>природа</a:t>
            </a:r>
            <a:r>
              <a:rPr lang="ru-RU" sz="6400" b="1" dirty="0" smtClean="0"/>
              <a:t>… </a:t>
            </a:r>
            <a:r>
              <a:rPr lang="ru-RU" sz="6400" b="1" dirty="0" smtClean="0"/>
              <a:t>«По </a:t>
            </a:r>
            <a:r>
              <a:rPr lang="ru-RU" sz="6400" b="1" dirty="0" smtClean="0"/>
              <a:t>тебе рыдает Мать-Земля» ,- писал в </a:t>
            </a:r>
            <a:r>
              <a:rPr lang="ru-RU" sz="6400" b="1" dirty="0" smtClean="0"/>
              <a:t>своем</a:t>
            </a:r>
            <a:r>
              <a:rPr lang="en-US" sz="6400" b="1" dirty="0" smtClean="0"/>
              <a:t> </a:t>
            </a:r>
            <a:r>
              <a:rPr lang="ru-RU" sz="6400" b="1" dirty="0" smtClean="0"/>
              <a:t>стихотворении-плаче </a:t>
            </a:r>
            <a:r>
              <a:rPr lang="ru-RU" sz="6400" b="1" dirty="0" smtClean="0"/>
              <a:t>старый наш учитель  </a:t>
            </a:r>
            <a:r>
              <a:rPr lang="ru-RU" sz="6400" b="1" dirty="0" err="1" smtClean="0"/>
              <a:t>Абуталиб</a:t>
            </a:r>
            <a:r>
              <a:rPr lang="en-US" sz="6400" b="1" dirty="0" smtClean="0"/>
              <a:t> </a:t>
            </a:r>
            <a:r>
              <a:rPr lang="ru-RU" sz="6400" b="1" dirty="0" smtClean="0"/>
              <a:t> </a:t>
            </a:r>
            <a:r>
              <a:rPr lang="ru-RU" sz="6400" b="1" dirty="0" smtClean="0"/>
              <a:t>Магомедович. Стихотворение мы нашли в ходе поиска в районном редакционном отделе.  Красавец, умница, им гордилось все село… У него осталась мать, убитая горем. Жена, истинная горянка в высоком смысле этого слова. Сын-наследник, который не верит, что папа больше не вернется. Дочь-красавица, которая не знает отца… Жизнь, короткая, но яркая останется в памяти своих близких, моих односельчан, друзей, однополчан на века.</a:t>
            </a:r>
            <a:endParaRPr lang="ru-RU" sz="6400" b="1" dirty="0"/>
          </a:p>
        </p:txBody>
      </p:sp>
      <p:pic>
        <p:nvPicPr>
          <p:cNvPr id="11" name="Picture 3" descr="C:\Documents and Settings\Admin\Рабочий стол\Зубаир\8.jpg"/>
          <p:cNvPicPr>
            <a:picLocks noChangeAspect="1" noChangeArrowheads="1"/>
          </p:cNvPicPr>
          <p:nvPr/>
        </p:nvPicPr>
        <p:blipFill>
          <a:blip r:embed="rId5" cstate="print"/>
          <a:srcRect/>
          <a:stretch>
            <a:fillRect/>
          </a:stretch>
        </p:blipFill>
        <p:spPr bwMode="auto">
          <a:xfrm>
            <a:off x="500034" y="0"/>
            <a:ext cx="4500594" cy="35004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43174" y="0"/>
            <a:ext cx="6500826" cy="642918"/>
          </a:xfrm>
        </p:spPr>
        <p:style>
          <a:lnRef idx="0">
            <a:scrgbClr r="0" g="0" b="0"/>
          </a:lnRef>
          <a:fillRef idx="1002">
            <a:schemeClr val="lt2"/>
          </a:fillRef>
          <a:effectRef idx="0">
            <a:scrgbClr r="0" g="0" b="0"/>
          </a:effectRef>
          <a:fontRef idx="major"/>
        </p:style>
        <p:txBody>
          <a:bodyPr/>
          <a:lstStyle/>
          <a:p>
            <a:r>
              <a:rPr lang="ru-RU" sz="2800" b="0" dirty="0" smtClean="0"/>
              <a:t>  Ахмедов </a:t>
            </a:r>
            <a:r>
              <a:rPr lang="ru-RU" sz="2800" b="0" dirty="0" err="1" smtClean="0"/>
              <a:t>Зубайри</a:t>
            </a:r>
            <a:r>
              <a:rPr lang="ru-RU" sz="2800" b="0" dirty="0" smtClean="0"/>
              <a:t> </a:t>
            </a:r>
            <a:r>
              <a:rPr lang="ru-RU" sz="2800" b="0" dirty="0" err="1" smtClean="0"/>
              <a:t>Магомедалиевич</a:t>
            </a:r>
            <a:r>
              <a:rPr lang="ru-RU" sz="2800" b="0" dirty="0" smtClean="0"/>
              <a:t> </a:t>
            </a:r>
            <a:endParaRPr lang="ru-RU" sz="2800" b="0" dirty="0"/>
          </a:p>
        </p:txBody>
      </p:sp>
      <p:pic>
        <p:nvPicPr>
          <p:cNvPr id="8" name="Picture 4" descr="C:\Documents and Settings\Admin\Рабочий стол\Зубаир\20.jpg"/>
          <p:cNvPicPr>
            <a:picLocks noChangeAspect="1" noChangeArrowheads="1"/>
          </p:cNvPicPr>
          <p:nvPr/>
        </p:nvPicPr>
        <p:blipFill>
          <a:blip r:embed="rId3" cstate="print"/>
          <a:srcRect/>
          <a:stretch>
            <a:fillRect/>
          </a:stretch>
        </p:blipFill>
        <p:spPr bwMode="auto">
          <a:xfrm>
            <a:off x="500034" y="1285860"/>
            <a:ext cx="3875994" cy="5214974"/>
          </a:xfrm>
          <a:prstGeom prst="rect">
            <a:avLst/>
          </a:prstGeom>
          <a:noFill/>
        </p:spPr>
      </p:pic>
      <p:pic>
        <p:nvPicPr>
          <p:cNvPr id="15" name="Picture 3" descr="C:\Documents and Settings\Admin\Рабочий стол\Зубаир\22.jpg"/>
          <p:cNvPicPr>
            <a:picLocks noGrp="1" noChangeAspect="1" noChangeArrowheads="1"/>
          </p:cNvPicPr>
          <p:nvPr>
            <p:ph idx="1"/>
          </p:nvPr>
        </p:nvPicPr>
        <p:blipFill>
          <a:blip r:embed="rId4" cstate="print"/>
          <a:srcRect/>
          <a:stretch>
            <a:fillRect/>
          </a:stretch>
        </p:blipFill>
        <p:spPr bwMode="auto">
          <a:xfrm>
            <a:off x="4857752" y="1285860"/>
            <a:ext cx="3875994" cy="521497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Documents and Settings\Admin\Рабочий стол\Зубаир\9.jpg"/>
          <p:cNvPicPr>
            <a:picLocks noChangeAspect="1" noChangeArrowheads="1"/>
          </p:cNvPicPr>
          <p:nvPr/>
        </p:nvPicPr>
        <p:blipFill>
          <a:blip r:embed="rId3" cstate="print"/>
          <a:srcRect/>
          <a:stretch>
            <a:fillRect/>
          </a:stretch>
        </p:blipFill>
        <p:spPr bwMode="auto">
          <a:xfrm>
            <a:off x="571472" y="285728"/>
            <a:ext cx="3857652" cy="3286148"/>
          </a:xfrm>
          <a:prstGeom prst="rect">
            <a:avLst/>
          </a:prstGeom>
          <a:ln>
            <a:noFill/>
          </a:ln>
          <a:effectLst>
            <a:softEdge rad="112500"/>
          </a:effectLst>
        </p:spPr>
      </p:pic>
      <p:sp>
        <p:nvSpPr>
          <p:cNvPr id="7" name="Содержимое 6"/>
          <p:cNvSpPr>
            <a:spLocks noGrp="1"/>
          </p:cNvSpPr>
          <p:nvPr>
            <p:ph idx="1"/>
          </p:nvPr>
        </p:nvSpPr>
        <p:spPr>
          <a:xfrm>
            <a:off x="4286248" y="428604"/>
            <a:ext cx="4400552" cy="6429396"/>
          </a:xfrm>
        </p:spPr>
        <p:txBody>
          <a:bodyPr>
            <a:normAutofit fontScale="55000" lnSpcReduction="20000"/>
          </a:bodyPr>
          <a:lstStyle/>
          <a:p>
            <a:r>
              <a:rPr lang="ru-RU" sz="3200" b="1" i="1" dirty="0" smtClean="0"/>
              <a:t>13-май 2005 г – награжден  почетной грамотой за профессионализм и умелые оперативные действия ;</a:t>
            </a:r>
          </a:p>
          <a:p>
            <a:r>
              <a:rPr lang="ru-RU" sz="3200" b="1" i="1" dirty="0" smtClean="0"/>
              <a:t>Диплом </a:t>
            </a:r>
            <a:r>
              <a:rPr lang="en-US" sz="3200" b="1" i="1" dirty="0" smtClean="0"/>
              <a:t>II </a:t>
            </a:r>
            <a:r>
              <a:rPr lang="ru-RU" sz="3200" b="1" i="1" dirty="0" smtClean="0"/>
              <a:t>степени – за 2 место лично-командном чемпионате МВД по метанию гранаты; </a:t>
            </a:r>
          </a:p>
          <a:p>
            <a:r>
              <a:rPr lang="ru-RU" sz="3200" b="1" i="1" dirty="0" smtClean="0"/>
              <a:t>5-июнь 2006 г – награжден почетной грамотой за профессионализм и умелые оперативные действия ;</a:t>
            </a:r>
          </a:p>
          <a:p>
            <a:r>
              <a:rPr lang="ru-RU" sz="3200" b="1" i="1" dirty="0" smtClean="0">
                <a:hlinkClick r:id="rId4" tooltip="Орден Мужества"/>
              </a:rPr>
              <a:t>Орден Мужества</a:t>
            </a:r>
            <a:r>
              <a:rPr lang="ru-RU" sz="3200" b="1" i="1" dirty="0" smtClean="0"/>
              <a:t> — посмертно, общегражданская награда, присуждаемая за самоотверженность, мужество и отвагу, проявленные при спасении людей, охране общественного порядка, в борьбе с преступностью, во время стихийных бедствий, пожаров, катастроф и других чрезвычайных обстоятельств, а также за смелые и решительные действия, совершенные при исполнении воинского, гражданского или служебного долга в условиях, сопряжённых с риском для жизни.</a:t>
            </a:r>
            <a:endParaRPr lang="ru-RU" b="1" i="1" dirty="0"/>
          </a:p>
        </p:txBody>
      </p:sp>
      <p:sp>
        <p:nvSpPr>
          <p:cNvPr id="8" name="Прямоугольник 7"/>
          <p:cNvSpPr/>
          <p:nvPr/>
        </p:nvSpPr>
        <p:spPr>
          <a:xfrm>
            <a:off x="214282" y="3441680"/>
            <a:ext cx="4572000" cy="2862322"/>
          </a:xfrm>
          <a:prstGeom prst="rect">
            <a:avLst/>
          </a:prstGeom>
        </p:spPr>
        <p:txBody>
          <a:bodyPr>
            <a:spAutoFit/>
          </a:bodyPr>
          <a:lstStyle/>
          <a:p>
            <a:r>
              <a:rPr lang="ru-RU" spc="-100" dirty="0" smtClean="0">
                <a:solidFill>
                  <a:schemeClr val="tx2">
                    <a:satMod val="200000"/>
                  </a:schemeClr>
                </a:solidFill>
              </a:rPr>
              <a:t>                               </a:t>
            </a:r>
          </a:p>
          <a:p>
            <a:endParaRPr lang="ru-RU" b="1" i="1" spc="-100" dirty="0" smtClean="0">
              <a:solidFill>
                <a:schemeClr val="tx2">
                  <a:satMod val="200000"/>
                </a:schemeClr>
              </a:solidFill>
            </a:endParaRPr>
          </a:p>
          <a:p>
            <a:r>
              <a:rPr lang="ru-RU" b="1" i="1" spc="-100" dirty="0" smtClean="0">
                <a:solidFill>
                  <a:schemeClr val="tx2">
                    <a:satMod val="200000"/>
                  </a:schemeClr>
                </a:solidFill>
              </a:rPr>
              <a:t>                     Ведь </a:t>
            </a:r>
            <a:r>
              <a:rPr lang="ru-RU" b="1" i="1" spc="-100" dirty="0" smtClean="0">
                <a:solidFill>
                  <a:schemeClr val="tx2">
                    <a:satMod val="200000"/>
                  </a:schemeClr>
                </a:solidFill>
              </a:rPr>
              <a:t>под ногами шар земной.</a:t>
            </a:r>
            <a:endParaRPr lang="ru-RU" b="1" i="1" dirty="0" smtClean="0"/>
          </a:p>
          <a:p>
            <a:r>
              <a:rPr lang="ru-RU" b="1" i="1" spc="-100" dirty="0" smtClean="0">
                <a:solidFill>
                  <a:schemeClr val="tx2">
                    <a:satMod val="200000"/>
                  </a:schemeClr>
                </a:solidFill>
              </a:rPr>
              <a:t>                      </a:t>
            </a:r>
            <a:r>
              <a:rPr lang="ru-RU" b="1" i="1" spc="-100" dirty="0" smtClean="0">
                <a:solidFill>
                  <a:schemeClr val="tx2">
                    <a:satMod val="200000"/>
                  </a:schemeClr>
                </a:solidFill>
              </a:rPr>
              <a:t> Живу.</a:t>
            </a:r>
          </a:p>
          <a:p>
            <a:r>
              <a:rPr lang="ru-RU" b="1" i="1" spc="-100" dirty="0" smtClean="0">
                <a:solidFill>
                  <a:schemeClr val="tx2">
                    <a:satMod val="200000"/>
                  </a:schemeClr>
                </a:solidFill>
              </a:rPr>
              <a:t> </a:t>
            </a:r>
            <a:r>
              <a:rPr lang="ru-RU" b="1" i="1" spc="-100" dirty="0" smtClean="0">
                <a:solidFill>
                  <a:schemeClr val="tx2">
                    <a:satMod val="200000"/>
                  </a:schemeClr>
                </a:solidFill>
              </a:rPr>
              <a:t>                           </a:t>
            </a:r>
            <a:r>
              <a:rPr lang="ru-RU" b="1" i="1" spc="-100" dirty="0" smtClean="0">
                <a:solidFill>
                  <a:schemeClr val="tx2">
                    <a:satMod val="200000"/>
                  </a:schemeClr>
                </a:solidFill>
              </a:rPr>
              <a:t>Дышу</a:t>
            </a:r>
            <a:r>
              <a:rPr lang="ru-RU" b="1" i="1" spc="-100" dirty="0" smtClean="0">
                <a:solidFill>
                  <a:schemeClr val="tx2">
                    <a:satMod val="200000"/>
                  </a:schemeClr>
                </a:solidFill>
              </a:rPr>
              <a:t>.</a:t>
            </a:r>
          </a:p>
          <a:p>
            <a:r>
              <a:rPr lang="ru-RU" b="1" i="1" spc="-100" dirty="0" smtClean="0">
                <a:solidFill>
                  <a:schemeClr val="tx2">
                    <a:satMod val="200000"/>
                  </a:schemeClr>
                </a:solidFill>
              </a:rPr>
              <a:t> </a:t>
            </a:r>
            <a:r>
              <a:rPr lang="ru-RU" b="1" i="1" spc="-100" dirty="0" smtClean="0">
                <a:solidFill>
                  <a:schemeClr val="tx2">
                    <a:satMod val="200000"/>
                  </a:schemeClr>
                </a:solidFill>
              </a:rPr>
              <a:t>                                </a:t>
            </a:r>
            <a:r>
              <a:rPr lang="ru-RU" b="1" i="1" spc="-100" dirty="0" smtClean="0">
                <a:solidFill>
                  <a:schemeClr val="tx2">
                    <a:satMod val="200000"/>
                  </a:schemeClr>
                </a:solidFill>
              </a:rPr>
              <a:t>Пою.</a:t>
            </a:r>
            <a:endParaRPr lang="ru-RU" b="1" i="1" dirty="0" smtClean="0"/>
          </a:p>
          <a:p>
            <a:r>
              <a:rPr lang="ru-RU" b="1" i="1" spc="-100" dirty="0" smtClean="0">
                <a:solidFill>
                  <a:schemeClr val="tx2">
                    <a:satMod val="200000"/>
                  </a:schemeClr>
                </a:solidFill>
              </a:rPr>
              <a:t>                                </a:t>
            </a:r>
            <a:r>
              <a:rPr lang="ru-RU" b="1" i="1" spc="-100" dirty="0" smtClean="0">
                <a:solidFill>
                  <a:schemeClr val="tx2">
                    <a:satMod val="200000"/>
                  </a:schemeClr>
                </a:solidFill>
              </a:rPr>
              <a:t>   Но </a:t>
            </a:r>
            <a:r>
              <a:rPr lang="ru-RU" b="1" i="1" spc="-100" dirty="0" smtClean="0">
                <a:solidFill>
                  <a:schemeClr val="tx2">
                    <a:satMod val="200000"/>
                  </a:schemeClr>
                </a:solidFill>
              </a:rPr>
              <a:t>в памяти всегда со мной</a:t>
            </a:r>
            <a:endParaRPr lang="ru-RU" b="1" i="1" dirty="0" smtClean="0"/>
          </a:p>
          <a:p>
            <a:r>
              <a:rPr lang="ru-RU" b="1" i="1" spc="-100" dirty="0" smtClean="0">
                <a:solidFill>
                  <a:schemeClr val="tx2">
                    <a:satMod val="200000"/>
                  </a:schemeClr>
                </a:solidFill>
              </a:rPr>
              <a:t>                             </a:t>
            </a:r>
            <a:r>
              <a:rPr lang="ru-RU" b="1" i="1" spc="-100" dirty="0" smtClean="0">
                <a:solidFill>
                  <a:schemeClr val="tx2">
                    <a:satMod val="200000"/>
                  </a:schemeClr>
                </a:solidFill>
              </a:rPr>
              <a:t>           Погибшие </a:t>
            </a:r>
            <a:r>
              <a:rPr lang="ru-RU" b="1" i="1" spc="-100" dirty="0" smtClean="0">
                <a:solidFill>
                  <a:schemeClr val="tx2">
                    <a:satMod val="200000"/>
                  </a:schemeClr>
                </a:solidFill>
              </a:rPr>
              <a:t>в бою. </a:t>
            </a:r>
            <a:endParaRPr lang="ru-RU" b="1" i="1" spc="-100" dirty="0" smtClean="0">
              <a:solidFill>
                <a:schemeClr val="tx2">
                  <a:satMod val="200000"/>
                </a:schemeClr>
              </a:solidFill>
            </a:endParaRPr>
          </a:p>
          <a:p>
            <a:r>
              <a:rPr lang="ru-RU" spc="-100" dirty="0" smtClean="0">
                <a:solidFill>
                  <a:schemeClr val="tx2">
                    <a:satMod val="200000"/>
                  </a:schemeClr>
                </a:solidFill>
              </a:rPr>
              <a:t>                                       ( </a:t>
            </a:r>
            <a:r>
              <a:rPr lang="ru-RU" b="1" i="1" spc="-100" dirty="0" smtClean="0">
                <a:solidFill>
                  <a:schemeClr val="tx2">
                    <a:satMod val="200000"/>
                  </a:schemeClr>
                </a:solidFill>
              </a:rPr>
              <a:t>Сергей Щипачев )</a:t>
            </a:r>
            <a:endParaRPr lang="ru-RU" b="1" i="1"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142852"/>
            <a:ext cx="3914748" cy="1143008"/>
          </a:xfrm>
          <a:effectLst>
            <a:glow rad="101500">
              <a:schemeClr val="accent4">
                <a:alpha val="42000"/>
                <a:satMod val="120000"/>
              </a:schemeClr>
            </a:glow>
            <a:reflection blurRad="6350" stA="50000" endA="300" endPos="38500" dist="50800" dir="5400000" sy="-100000" algn="bl" rotWithShape="0"/>
          </a:effectLst>
        </p:spPr>
        <p:style>
          <a:lnRef idx="0">
            <a:schemeClr val="accent4"/>
          </a:lnRef>
          <a:fillRef idx="1002">
            <a:schemeClr val="lt2"/>
          </a:fillRef>
          <a:effectRef idx="3">
            <a:schemeClr val="accent4"/>
          </a:effectRef>
          <a:fontRef idx="minor">
            <a:schemeClr val="lt1"/>
          </a:fontRef>
        </p:style>
        <p:txBody>
          <a:bodyPr/>
          <a:lstStyle/>
          <a:p>
            <a:r>
              <a:rPr lang="ru-RU" sz="1400" dirty="0" smtClean="0"/>
              <a:t> </a:t>
            </a:r>
            <a:r>
              <a:rPr lang="ru-RU" sz="1400" b="1" i="1" dirty="0" smtClean="0">
                <a:solidFill>
                  <a:schemeClr val="tx2">
                    <a:lumMod val="25000"/>
                  </a:schemeClr>
                </a:solidFill>
              </a:rPr>
              <a:t>«</a:t>
            </a:r>
            <a:r>
              <a:rPr lang="ru-RU" sz="1600" b="1" i="1" dirty="0" smtClean="0">
                <a:solidFill>
                  <a:schemeClr val="accent4">
                    <a:lumMod val="20000"/>
                    <a:lumOff val="80000"/>
                  </a:schemeClr>
                </a:solidFill>
              </a:rPr>
              <a:t>Истинное величие наций слагается из тех же качеств, которые составляют подлинное величие отдельных людей»</a:t>
            </a:r>
            <a:br>
              <a:rPr lang="ru-RU" sz="1600" b="1" i="1" dirty="0" smtClean="0">
                <a:solidFill>
                  <a:schemeClr val="accent4">
                    <a:lumMod val="20000"/>
                    <a:lumOff val="80000"/>
                  </a:schemeClr>
                </a:solidFill>
              </a:rPr>
            </a:br>
            <a:r>
              <a:rPr lang="ru-RU" sz="1600" b="1" i="1" dirty="0" smtClean="0">
                <a:solidFill>
                  <a:schemeClr val="accent4">
                    <a:lumMod val="20000"/>
                    <a:lumOff val="80000"/>
                  </a:schemeClr>
                </a:solidFill>
              </a:rPr>
              <a:t>      </a:t>
            </a:r>
            <a:r>
              <a:rPr lang="ru-RU" sz="1200" b="1" i="1" dirty="0" smtClean="0">
                <a:solidFill>
                  <a:schemeClr val="accent4">
                    <a:lumMod val="20000"/>
                    <a:lumOff val="80000"/>
                  </a:schemeClr>
                </a:solidFill>
              </a:rPr>
              <a:t>И. </a:t>
            </a:r>
            <a:r>
              <a:rPr lang="ru-RU" sz="1200" b="1" i="1" dirty="0" err="1" smtClean="0">
                <a:solidFill>
                  <a:schemeClr val="accent4">
                    <a:lumMod val="20000"/>
                    <a:lumOff val="80000"/>
                  </a:schemeClr>
                </a:solidFill>
              </a:rPr>
              <a:t>Самнер</a:t>
            </a:r>
            <a:r>
              <a:rPr lang="ru-RU" sz="1200" b="1" i="1" dirty="0" smtClean="0">
                <a:solidFill>
                  <a:schemeClr val="accent4">
                    <a:lumMod val="20000"/>
                    <a:lumOff val="80000"/>
                  </a:schemeClr>
                </a:solidFill>
              </a:rPr>
              <a:t> – государственный деятель</a:t>
            </a:r>
            <a:r>
              <a:rPr lang="ru-RU" dirty="0" smtClean="0">
                <a:solidFill>
                  <a:schemeClr val="accent4">
                    <a:lumMod val="20000"/>
                    <a:lumOff val="80000"/>
                  </a:schemeClr>
                </a:solidFill>
              </a:rPr>
              <a:t/>
            </a:r>
            <a:br>
              <a:rPr lang="ru-RU" dirty="0" smtClean="0">
                <a:solidFill>
                  <a:schemeClr val="accent4">
                    <a:lumMod val="20000"/>
                    <a:lumOff val="80000"/>
                  </a:schemeClr>
                </a:solidFill>
              </a:rPr>
            </a:br>
            <a:endParaRPr lang="ru-RU" dirty="0">
              <a:solidFill>
                <a:schemeClr val="accent4">
                  <a:lumMod val="20000"/>
                  <a:lumOff val="80000"/>
                </a:schemeClr>
              </a:solidFill>
            </a:endParaRPr>
          </a:p>
        </p:txBody>
      </p:sp>
      <p:sp>
        <p:nvSpPr>
          <p:cNvPr id="3" name="Содержимое 2"/>
          <p:cNvSpPr>
            <a:spLocks noGrp="1"/>
          </p:cNvSpPr>
          <p:nvPr>
            <p:ph idx="1"/>
          </p:nvPr>
        </p:nvSpPr>
        <p:spPr>
          <a:xfrm>
            <a:off x="357158" y="1500174"/>
            <a:ext cx="8786842" cy="5000660"/>
          </a:xfrm>
        </p:spPr>
        <p:txBody>
          <a:bodyPr>
            <a:noAutofit/>
          </a:bodyPr>
          <a:lstStyle/>
          <a:p>
            <a:pPr>
              <a:buFont typeface="Wingdings" pitchFamily="2" charset="2"/>
              <a:buChar char="q"/>
            </a:pPr>
            <a:r>
              <a:rPr lang="ru-RU" sz="2000" dirty="0" smtClean="0"/>
              <a:t>Кавказская Албания:  дагестанские племена  проявляли  мужество и героизм в защите своей земли..</a:t>
            </a:r>
          </a:p>
          <a:p>
            <a:pPr lvl="0">
              <a:buFont typeface="Wingdings" pitchFamily="2" charset="2"/>
              <a:buChar char="q"/>
            </a:pPr>
            <a:r>
              <a:rPr lang="ru-RU" sz="2000" dirty="0" smtClean="0"/>
              <a:t>           1741 год. Великий иранский полководец </a:t>
            </a:r>
            <a:r>
              <a:rPr lang="ru-RU" sz="2000" dirty="0" err="1" smtClean="0"/>
              <a:t>Надир-шах</a:t>
            </a:r>
            <a:r>
              <a:rPr lang="ru-RU" sz="2000" dirty="0" smtClean="0"/>
              <a:t> намеревался покорить весь Дагестан.  Как повествует      народный эпос Дагестана, на борьбу с врагом собрались добровольцы со всех концов Аварии. </a:t>
            </a:r>
          </a:p>
          <a:p>
            <a:pPr lvl="0">
              <a:buFont typeface="Wingdings" pitchFamily="2" charset="2"/>
              <a:buChar char="q"/>
            </a:pPr>
            <a:r>
              <a:rPr lang="ru-RU" sz="2000" dirty="0" smtClean="0"/>
              <a:t>           1832-1859гг. 27 лет  борьбы дагестанцев  за свою свободу. </a:t>
            </a:r>
          </a:p>
          <a:p>
            <a:pPr lvl="0">
              <a:buFont typeface="Wingdings" pitchFamily="2" charset="2"/>
              <a:buChar char="q"/>
            </a:pPr>
            <a:r>
              <a:rPr lang="ru-RU" sz="2000" dirty="0" smtClean="0"/>
              <a:t>            Массовый героизм и патриотизм проявили дагестанцы в годы Великой Отечественной войны. 180 тысяч дагестанцев сражались за «Родину», за «Сталина», многие из них награждены орденами и медалями за мужество и героизм, 85 дагестанцам присвоено высокое звание «Герой Советского Союза», 7 –полные кавалеры ордена Славы.</a:t>
            </a:r>
          </a:p>
          <a:p>
            <a:pPr lvl="0">
              <a:buFont typeface="Wingdings" pitchFamily="2" charset="2"/>
              <a:buChar char="q"/>
            </a:pPr>
            <a:r>
              <a:rPr lang="ru-RU" sz="2000" dirty="0" smtClean="0"/>
              <a:t>           Герои- афганцы… </a:t>
            </a:r>
          </a:p>
          <a:p>
            <a:pPr lvl="0">
              <a:buFont typeface="Wingdings" pitchFamily="2" charset="2"/>
              <a:buChar char="q"/>
            </a:pPr>
            <a:r>
              <a:rPr lang="ru-RU" sz="2000" dirty="0" smtClean="0"/>
              <a:t>           1999год. Дагестанцы наглядно показали, что героизм защитников родной земли стал массовым и традиционным явлением.</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Documents and Settings\Admin\Рабочий стол\Зубаир\20141014_094706.jpg"/>
          <p:cNvPicPr>
            <a:picLocks noGrp="1" noChangeAspect="1" noChangeArrowheads="1"/>
          </p:cNvPicPr>
          <p:nvPr>
            <p:ph idx="1"/>
          </p:nvPr>
        </p:nvPicPr>
        <p:blipFill>
          <a:blip r:embed="rId3" cstate="print"/>
          <a:srcRect/>
          <a:stretch>
            <a:fillRect/>
          </a:stretch>
        </p:blipFill>
        <p:spPr bwMode="auto">
          <a:xfrm>
            <a:off x="428596" y="214290"/>
            <a:ext cx="4533911" cy="3286148"/>
          </a:xfrm>
          <a:prstGeom prst="rect">
            <a:avLst/>
          </a:prstGeom>
          <a:noFill/>
        </p:spPr>
      </p:pic>
      <p:pic>
        <p:nvPicPr>
          <p:cNvPr id="2057" name="Picture 9" descr="C:\Documents and Settings\Admin\Рабочий стол\Зубаир\20141014_094736.jpg"/>
          <p:cNvPicPr>
            <a:picLocks noChangeAspect="1" noChangeArrowheads="1"/>
          </p:cNvPicPr>
          <p:nvPr/>
        </p:nvPicPr>
        <p:blipFill>
          <a:blip r:embed="rId4" cstate="print"/>
          <a:srcRect/>
          <a:stretch>
            <a:fillRect/>
          </a:stretch>
        </p:blipFill>
        <p:spPr bwMode="auto">
          <a:xfrm>
            <a:off x="4429124" y="3714704"/>
            <a:ext cx="4572032" cy="3143296"/>
          </a:xfrm>
          <a:prstGeom prst="rect">
            <a:avLst/>
          </a:prstGeom>
          <a:noFill/>
        </p:spPr>
      </p:pic>
      <p:pic>
        <p:nvPicPr>
          <p:cNvPr id="17" name="Picture 2" descr="C:\Documents and Settings\Admin\Рабочий стол\Зубаир\23.jpg"/>
          <p:cNvPicPr>
            <a:picLocks noChangeAspect="1" noChangeArrowheads="1"/>
          </p:cNvPicPr>
          <p:nvPr/>
        </p:nvPicPr>
        <p:blipFill>
          <a:blip r:embed="rId5" cstate="print"/>
          <a:srcRect/>
          <a:stretch>
            <a:fillRect/>
          </a:stretch>
        </p:blipFill>
        <p:spPr bwMode="auto">
          <a:xfrm rot="16200000">
            <a:off x="785799" y="3929055"/>
            <a:ext cx="3143249" cy="2714644"/>
          </a:xfrm>
          <a:prstGeom prst="rect">
            <a:avLst/>
          </a:prstGeom>
          <a:noFill/>
        </p:spPr>
      </p:pic>
      <p:pic>
        <p:nvPicPr>
          <p:cNvPr id="7" name="Picture 2" descr="F:\30.jpg"/>
          <p:cNvPicPr>
            <a:picLocks noChangeAspect="1" noChangeArrowheads="1"/>
          </p:cNvPicPr>
          <p:nvPr/>
        </p:nvPicPr>
        <p:blipFill>
          <a:blip r:embed="rId6" cstate="print"/>
          <a:srcRect/>
          <a:stretch>
            <a:fillRect/>
          </a:stretch>
        </p:blipFill>
        <p:spPr bwMode="auto">
          <a:xfrm rot="10800000">
            <a:off x="5643570" y="357166"/>
            <a:ext cx="2714644" cy="2928958"/>
          </a:xfrm>
          <a:prstGeom prst="rect">
            <a:avLst/>
          </a:prstGeom>
          <a:ln>
            <a:noFill/>
          </a:ln>
          <a:effectLst>
            <a:reflection blurRad="6350" stA="50000" endA="300" endPos="38500" dist="50800" dir="5400000" sy="-100000" algn="bl" rotWithShape="0"/>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Documents and Settings\Admin\Рабочий стол\Зубаир\10.jpg"/>
          <p:cNvPicPr>
            <a:picLocks noChangeAspect="1" noChangeArrowheads="1"/>
          </p:cNvPicPr>
          <p:nvPr/>
        </p:nvPicPr>
        <p:blipFill>
          <a:blip r:embed="rId3" cstate="print"/>
          <a:srcRect/>
          <a:stretch>
            <a:fillRect/>
          </a:stretch>
        </p:blipFill>
        <p:spPr bwMode="auto">
          <a:xfrm>
            <a:off x="2786050" y="571480"/>
            <a:ext cx="3643338" cy="3143272"/>
          </a:xfrm>
          <a:prstGeom prst="rect">
            <a:avLst/>
          </a:prstGeom>
          <a:ln>
            <a:noFill/>
          </a:ln>
          <a:effectLst>
            <a:reflection blurRad="6350" stA="50000" endA="300" endPos="38500" dist="50800" dir="5400000" sy="-100000" algn="bl" rotWithShape="0"/>
            <a:softEdge rad="112500"/>
          </a:effectLst>
        </p:spPr>
      </p:pic>
      <p:pic>
        <p:nvPicPr>
          <p:cNvPr id="4104" name="Picture 8" descr="C:\Documents and Settings\Admin\Рабочий стол\Зубаир\16.jpg"/>
          <p:cNvPicPr>
            <a:picLocks noChangeAspect="1" noChangeArrowheads="1"/>
          </p:cNvPicPr>
          <p:nvPr/>
        </p:nvPicPr>
        <p:blipFill>
          <a:blip r:embed="rId4" cstate="print"/>
          <a:srcRect/>
          <a:stretch>
            <a:fillRect/>
          </a:stretch>
        </p:blipFill>
        <p:spPr bwMode="auto">
          <a:xfrm>
            <a:off x="6357950" y="642918"/>
            <a:ext cx="2786050" cy="2857520"/>
          </a:xfrm>
          <a:prstGeom prst="rect">
            <a:avLst/>
          </a:prstGeom>
          <a:ln>
            <a:noFill/>
          </a:ln>
          <a:effectLst>
            <a:reflection blurRad="6350" stA="50000" endA="300" endPos="38500" dist="50800" dir="5400000" sy="-100000" algn="bl" rotWithShape="0"/>
            <a:softEdge rad="112500"/>
          </a:effectLst>
        </p:spPr>
      </p:pic>
      <p:pic>
        <p:nvPicPr>
          <p:cNvPr id="4105" name="Picture 9" descr="C:\Documents and Settings\Admin\Рабочий стол\Зубаир\15.jpg"/>
          <p:cNvPicPr>
            <a:picLocks noChangeAspect="1" noChangeArrowheads="1"/>
          </p:cNvPicPr>
          <p:nvPr/>
        </p:nvPicPr>
        <p:blipFill>
          <a:blip r:embed="rId5" cstate="print"/>
          <a:srcRect/>
          <a:stretch>
            <a:fillRect/>
          </a:stretch>
        </p:blipFill>
        <p:spPr bwMode="auto">
          <a:xfrm>
            <a:off x="357158" y="714356"/>
            <a:ext cx="2500330" cy="3429024"/>
          </a:xfrm>
          <a:prstGeom prst="rect">
            <a:avLst/>
          </a:prstGeom>
          <a:ln>
            <a:noFill/>
          </a:ln>
          <a:effectLst>
            <a:reflection blurRad="6350" stA="50000" endA="300" endPos="38500" dist="50800" dir="5400000" sy="-100000" algn="bl" rotWithShape="0"/>
            <a:softEdge rad="112500"/>
          </a:effectLst>
        </p:spPr>
      </p:pic>
      <p:pic>
        <p:nvPicPr>
          <p:cNvPr id="14" name="Picture 10" descr="C:\Documents and Settings\Admin\Рабочий стол\Заур\18-10-2014_13-50-32\getImage.jpg"/>
          <p:cNvPicPr>
            <a:picLocks noGrp="1" noChangeAspect="1" noChangeArrowheads="1"/>
          </p:cNvPicPr>
          <p:nvPr>
            <p:ph idx="1"/>
          </p:nvPr>
        </p:nvPicPr>
        <p:blipFill>
          <a:blip r:embed="rId6" cstate="print"/>
          <a:srcRect/>
          <a:stretch>
            <a:fillRect/>
          </a:stretch>
        </p:blipFill>
        <p:spPr bwMode="auto">
          <a:xfrm>
            <a:off x="5715008" y="3429000"/>
            <a:ext cx="3143240" cy="2786082"/>
          </a:xfrm>
          <a:prstGeom prst="rect">
            <a:avLst/>
          </a:prstGeom>
          <a:ln>
            <a:noFill/>
          </a:ln>
          <a:effectLst>
            <a:reflection blurRad="6350" stA="50000" endA="300" endPos="38500" dist="50800" dir="5400000" sy="-100000" algn="bl" rotWithShape="0"/>
            <a:softEdge rad="112500"/>
          </a:effectLst>
        </p:spPr>
      </p:pic>
      <p:sp>
        <p:nvSpPr>
          <p:cNvPr id="17" name="Прямоугольник 16"/>
          <p:cNvSpPr/>
          <p:nvPr/>
        </p:nvSpPr>
        <p:spPr>
          <a:xfrm>
            <a:off x="357158" y="0"/>
            <a:ext cx="8786842" cy="707886"/>
          </a:xfrm>
          <a:prstGeom prst="rect">
            <a:avLst/>
          </a:prstGeom>
        </p:spPr>
        <p:style>
          <a:lnRef idx="0">
            <a:scrgbClr r="0" g="0" b="0"/>
          </a:lnRef>
          <a:fillRef idx="1002">
            <a:schemeClr val="lt2"/>
          </a:fillRef>
          <a:effectRef idx="0">
            <a:scrgbClr r="0" g="0" b="0"/>
          </a:effectRef>
          <a:fontRef idx="major"/>
        </p:style>
        <p:txBody>
          <a:bodyPr wrap="square">
            <a:spAutoFit/>
          </a:bodyPr>
          <a:lstStyle/>
          <a:p>
            <a:r>
              <a:rPr lang="ru-RU" sz="4000" dirty="0" smtClean="0">
                <a:solidFill>
                  <a:schemeClr val="tx1">
                    <a:lumMod val="95000"/>
                  </a:schemeClr>
                </a:solidFill>
              </a:rPr>
              <a:t>  Ради жизни на  земле…</a:t>
            </a:r>
            <a:endParaRPr lang="ru-RU" sz="4000" dirty="0">
              <a:solidFill>
                <a:schemeClr val="tx1">
                  <a:lumMod val="95000"/>
                </a:schemeClr>
              </a:solidFill>
            </a:endParaRPr>
          </a:p>
        </p:txBody>
      </p:sp>
      <p:sp>
        <p:nvSpPr>
          <p:cNvPr id="10" name="Прямоугольник 9"/>
          <p:cNvSpPr/>
          <p:nvPr/>
        </p:nvSpPr>
        <p:spPr>
          <a:xfrm>
            <a:off x="714348" y="3857628"/>
            <a:ext cx="4786346" cy="1754326"/>
          </a:xfrm>
          <a:prstGeom prst="rect">
            <a:avLst/>
          </a:prstGeom>
          <a:scene3d>
            <a:camera prst="isometricOffAxis1Right"/>
            <a:lightRig rig="threePt" dir="t"/>
          </a:scene3d>
        </p:spPr>
        <p:txBody>
          <a:bodyPr wrap="square">
            <a:spAutoFit/>
          </a:bodyPr>
          <a:lstStyle/>
          <a:p>
            <a:endParaRPr lang="ru-RU" sz="3600" b="1" i="1" dirty="0" smtClean="0"/>
          </a:p>
          <a:p>
            <a:r>
              <a:rPr lang="ru-RU" sz="3600" b="1" i="1" dirty="0" smtClean="0"/>
              <a:t>Яркий след на земле</a:t>
            </a:r>
          </a:p>
          <a:p>
            <a:endParaRPr lang="ru-RU" sz="36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Documents and Settings\Admin\Рабочий стол\Заур\18-10-2014_13-50-32\image.jpg"/>
          <p:cNvPicPr>
            <a:picLocks noChangeAspect="1" noChangeArrowheads="1"/>
          </p:cNvPicPr>
          <p:nvPr/>
        </p:nvPicPr>
        <p:blipFill>
          <a:blip r:embed="rId3" cstate="print"/>
          <a:srcRect/>
          <a:stretch>
            <a:fillRect/>
          </a:stretch>
        </p:blipFill>
        <p:spPr bwMode="auto">
          <a:xfrm>
            <a:off x="3786182" y="857232"/>
            <a:ext cx="4572032" cy="5072098"/>
          </a:xfrm>
          <a:prstGeom prst="rect">
            <a:avLst/>
          </a:prstGeom>
          <a:ln>
            <a:noFill/>
          </a:ln>
          <a:effectLst>
            <a:reflection blurRad="6350" stA="50000" endA="300" endPos="38500" dist="50800" dir="5400000" sy="-100000" algn="bl" rotWithShape="0"/>
            <a:softEdge rad="112500"/>
          </a:effectLst>
        </p:spPr>
      </p:pic>
      <p:sp>
        <p:nvSpPr>
          <p:cNvPr id="17" name="Прямоугольник 16"/>
          <p:cNvSpPr/>
          <p:nvPr/>
        </p:nvSpPr>
        <p:spPr>
          <a:xfrm>
            <a:off x="357158" y="0"/>
            <a:ext cx="8786842" cy="707886"/>
          </a:xfrm>
          <a:prstGeom prst="rect">
            <a:avLst/>
          </a:prstGeom>
        </p:spPr>
        <p:style>
          <a:lnRef idx="0">
            <a:scrgbClr r="0" g="0" b="0"/>
          </a:lnRef>
          <a:fillRef idx="1002">
            <a:schemeClr val="lt2"/>
          </a:fillRef>
          <a:effectRef idx="0">
            <a:scrgbClr r="0" g="0" b="0"/>
          </a:effectRef>
          <a:fontRef idx="major"/>
        </p:style>
        <p:txBody>
          <a:bodyPr wrap="square">
            <a:spAutoFit/>
          </a:bodyPr>
          <a:lstStyle/>
          <a:p>
            <a:r>
              <a:rPr lang="ru-RU" sz="4000" dirty="0" smtClean="0">
                <a:solidFill>
                  <a:schemeClr val="tx1">
                    <a:lumMod val="95000"/>
                  </a:schemeClr>
                </a:solidFill>
              </a:rPr>
              <a:t>  Ради жизни на  земле…</a:t>
            </a:r>
            <a:endParaRPr lang="ru-RU" sz="4000" dirty="0">
              <a:solidFill>
                <a:schemeClr val="tx1">
                  <a:lumMod val="95000"/>
                </a:schemeClr>
              </a:solidFill>
            </a:endParaRPr>
          </a:p>
        </p:txBody>
      </p:sp>
      <p:sp>
        <p:nvSpPr>
          <p:cNvPr id="9" name="Содержимое 8"/>
          <p:cNvSpPr>
            <a:spLocks noGrp="1"/>
          </p:cNvSpPr>
          <p:nvPr>
            <p:ph idx="1"/>
          </p:nvPr>
        </p:nvSpPr>
        <p:spPr>
          <a:xfrm>
            <a:off x="142844" y="1428736"/>
            <a:ext cx="3643338" cy="4926824"/>
          </a:xfrm>
        </p:spPr>
        <p:txBody>
          <a:bodyPr>
            <a:normAutofit lnSpcReduction="10000"/>
          </a:bodyPr>
          <a:lstStyle/>
          <a:p>
            <a:pPr>
              <a:buNone/>
            </a:pPr>
            <a:r>
              <a:rPr lang="ru-RU" dirty="0" smtClean="0"/>
              <a:t>  </a:t>
            </a:r>
            <a:endParaRPr lang="ru-RU" spc="-100" dirty="0" smtClean="0">
              <a:solidFill>
                <a:schemeClr val="tx2">
                  <a:satMod val="200000"/>
                </a:schemeClr>
              </a:solidFill>
            </a:endParaRPr>
          </a:p>
          <a:p>
            <a:r>
              <a:rPr lang="ru-RU" spc="-100" dirty="0" smtClean="0">
                <a:solidFill>
                  <a:schemeClr val="tx2">
                    <a:satMod val="200000"/>
                  </a:schemeClr>
                </a:solidFill>
              </a:rPr>
              <a:t>Люди</a:t>
            </a:r>
            <a:r>
              <a:rPr lang="ru-RU" spc="-100" dirty="0" smtClean="0">
                <a:solidFill>
                  <a:schemeClr val="tx2">
                    <a:satMod val="200000"/>
                  </a:schemeClr>
                </a:solidFill>
              </a:rPr>
              <a:t>!</a:t>
            </a:r>
            <a:endParaRPr lang="ru-RU" dirty="0" smtClean="0"/>
          </a:p>
          <a:p>
            <a:pPr>
              <a:buNone/>
            </a:pPr>
            <a:r>
              <a:rPr lang="ru-RU" spc="-100" dirty="0" smtClean="0">
                <a:solidFill>
                  <a:schemeClr val="tx2">
                    <a:satMod val="200000"/>
                  </a:schemeClr>
                </a:solidFill>
              </a:rPr>
              <a:t>   </a:t>
            </a:r>
            <a:r>
              <a:rPr lang="ru-RU" spc="-100" dirty="0" smtClean="0">
                <a:solidFill>
                  <a:schemeClr val="tx2">
                    <a:satMod val="200000"/>
                  </a:schemeClr>
                </a:solidFill>
              </a:rPr>
              <a:t>Покуда сердца стучатся,-</a:t>
            </a:r>
            <a:endParaRPr lang="ru-RU" dirty="0" smtClean="0"/>
          </a:p>
          <a:p>
            <a:r>
              <a:rPr lang="ru-RU" spc="-100" dirty="0" smtClean="0">
                <a:solidFill>
                  <a:schemeClr val="tx2">
                    <a:satMod val="200000"/>
                  </a:schemeClr>
                </a:solidFill>
              </a:rPr>
              <a:t>  </a:t>
            </a:r>
            <a:r>
              <a:rPr lang="ru-RU" spc="-100" dirty="0" smtClean="0">
                <a:solidFill>
                  <a:schemeClr val="tx2">
                    <a:satMod val="200000"/>
                  </a:schemeClr>
                </a:solidFill>
              </a:rPr>
              <a:t>Помните</a:t>
            </a:r>
            <a:r>
              <a:rPr lang="ru-RU" spc="-100" dirty="0" smtClean="0">
                <a:solidFill>
                  <a:schemeClr val="tx2">
                    <a:satMod val="200000"/>
                  </a:schemeClr>
                </a:solidFill>
              </a:rPr>
              <a:t>!</a:t>
            </a:r>
            <a:endParaRPr lang="ru-RU" dirty="0" smtClean="0"/>
          </a:p>
          <a:p>
            <a:r>
              <a:rPr lang="ru-RU" spc="-100" dirty="0" smtClean="0">
                <a:solidFill>
                  <a:schemeClr val="tx2">
                    <a:satMod val="200000"/>
                  </a:schemeClr>
                </a:solidFill>
              </a:rPr>
              <a:t>Какой </a:t>
            </a:r>
            <a:r>
              <a:rPr lang="ru-RU" spc="-100" dirty="0" smtClean="0">
                <a:solidFill>
                  <a:schemeClr val="tx2">
                    <a:satMod val="200000"/>
                  </a:schemeClr>
                </a:solidFill>
              </a:rPr>
              <a:t>ценой завоевано счастье,-</a:t>
            </a:r>
            <a:endParaRPr lang="ru-RU" dirty="0" smtClean="0"/>
          </a:p>
          <a:p>
            <a:r>
              <a:rPr lang="ru-RU" spc="-100" dirty="0" smtClean="0">
                <a:solidFill>
                  <a:schemeClr val="tx2">
                    <a:satMod val="200000"/>
                  </a:schemeClr>
                </a:solidFill>
              </a:rPr>
              <a:t>Пожалуйста </a:t>
            </a:r>
            <a:r>
              <a:rPr lang="ru-RU" spc="-100" dirty="0" smtClean="0">
                <a:solidFill>
                  <a:schemeClr val="tx2">
                    <a:satMod val="200000"/>
                  </a:schemeClr>
                </a:solidFill>
              </a:rPr>
              <a:t>, помните</a:t>
            </a:r>
            <a:r>
              <a:rPr lang="ru-RU" spc="-100" dirty="0" smtClean="0">
                <a:solidFill>
                  <a:schemeClr val="tx2">
                    <a:satMod val="200000"/>
                  </a:schemeClr>
                </a:solidFill>
              </a:rPr>
              <a:t>!</a:t>
            </a:r>
            <a:r>
              <a:rPr lang="ru-RU" spc="-100" dirty="0" smtClean="0">
                <a:solidFill>
                  <a:schemeClr val="tx2">
                    <a:satMod val="200000"/>
                  </a:schemeClr>
                </a:solidFill>
              </a:rPr>
              <a:t> </a:t>
            </a:r>
            <a:r>
              <a:rPr lang="ru-RU" spc="-100" dirty="0" smtClean="0">
                <a:solidFill>
                  <a:schemeClr val="tx2">
                    <a:satMod val="200000"/>
                  </a:schemeClr>
                </a:solidFill>
              </a:rPr>
              <a:t>(Р.Рождественский)</a:t>
            </a:r>
            <a:endParaRPr lang="ru-RU" dirty="0" smtClean="0"/>
          </a:p>
          <a:p>
            <a:endParaRPr lang="ru-RU" spc="-100" dirty="0" smtClean="0">
              <a:solidFill>
                <a:schemeClr val="tx2">
                  <a:satMod val="200000"/>
                </a:schemeClr>
              </a:solidFill>
            </a:endParaRPr>
          </a:p>
          <a:p>
            <a:pPr>
              <a:buNone/>
            </a:pPr>
            <a:endParaRPr lang="ru-RU" dirty="0"/>
          </a:p>
        </p:txBody>
      </p:sp>
      <p:sp>
        <p:nvSpPr>
          <p:cNvPr id="13" name="Прямоугольник 12"/>
          <p:cNvSpPr/>
          <p:nvPr/>
        </p:nvSpPr>
        <p:spPr>
          <a:xfrm>
            <a:off x="642910" y="714356"/>
            <a:ext cx="8501090" cy="954107"/>
          </a:xfrm>
          <a:prstGeom prst="rect">
            <a:avLst/>
          </a:prstGeom>
        </p:spPr>
        <p:txBody>
          <a:bodyPr wrap="square">
            <a:spAutoFit/>
          </a:bodyPr>
          <a:lstStyle/>
          <a:p>
            <a:pPr>
              <a:buNone/>
            </a:pPr>
            <a:r>
              <a:rPr lang="en-US" sz="2400" dirty="0" smtClean="0"/>
              <a:t>                         </a:t>
            </a:r>
            <a:r>
              <a:rPr lang="ru-RU" sz="2400" dirty="0" err="1" smtClean="0"/>
              <a:t>Дир</a:t>
            </a:r>
            <a:r>
              <a:rPr lang="ru-RU" sz="2400" dirty="0" smtClean="0"/>
              <a:t> </a:t>
            </a:r>
            <a:r>
              <a:rPr lang="ru-RU" sz="2400" dirty="0" err="1" smtClean="0"/>
              <a:t>ракьалда</a:t>
            </a:r>
            <a:r>
              <a:rPr lang="ru-RU" sz="2400" dirty="0" smtClean="0"/>
              <a:t> </a:t>
            </a:r>
            <a:r>
              <a:rPr lang="ru-RU" sz="2400" dirty="0" err="1" smtClean="0"/>
              <a:t>кьалда</a:t>
            </a:r>
            <a:r>
              <a:rPr lang="ru-RU" sz="2400" dirty="0" smtClean="0"/>
              <a:t> г</a:t>
            </a:r>
            <a:r>
              <a:rPr lang="en-US" sz="2400" dirty="0" smtClean="0"/>
              <a:t>I</a:t>
            </a:r>
            <a:r>
              <a:rPr lang="ru-RU" sz="2400" dirty="0" err="1" smtClean="0"/>
              <a:t>адан</a:t>
            </a:r>
            <a:r>
              <a:rPr lang="ru-RU" sz="2400" dirty="0" smtClean="0"/>
              <a:t> </a:t>
            </a:r>
            <a:r>
              <a:rPr lang="ru-RU" sz="2400" dirty="0" err="1" smtClean="0"/>
              <a:t>холаро</a:t>
            </a:r>
            <a:r>
              <a:rPr lang="ru-RU" sz="2400" dirty="0" smtClean="0"/>
              <a:t>… </a:t>
            </a:r>
          </a:p>
          <a:p>
            <a:pPr>
              <a:buNone/>
            </a:pPr>
            <a:r>
              <a:rPr lang="ru-RU" sz="3200" dirty="0" smtClean="0"/>
              <a:t> </a:t>
            </a:r>
            <a:endParaRPr lang="ru-RU" sz="32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1988242"/>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r>
              <a:rPr lang="ru-RU" sz="2800" dirty="0" smtClean="0"/>
              <a:t>       </a:t>
            </a:r>
            <a:r>
              <a:rPr lang="ru-RU" sz="2400" dirty="0" smtClean="0"/>
              <a:t>«Народ есть неиссякаемый источник энергии, единственно способный претворить все возможное – в необходимое, все мечты – в реальность»                    </a:t>
            </a:r>
            <a:br>
              <a:rPr lang="ru-RU" sz="2400" dirty="0" smtClean="0"/>
            </a:br>
            <a:r>
              <a:rPr lang="ru-RU" sz="2400" dirty="0" smtClean="0"/>
              <a:t>                                     </a:t>
            </a:r>
            <a:r>
              <a:rPr lang="ru-RU" sz="1800" i="1" dirty="0" smtClean="0"/>
              <a:t>М.Горький</a:t>
            </a:r>
            <a:endParaRPr lang="ru-RU" sz="1800" i="1" dirty="0"/>
          </a:p>
        </p:txBody>
      </p:sp>
      <p:sp>
        <p:nvSpPr>
          <p:cNvPr id="3" name="Содержимое 2"/>
          <p:cNvSpPr>
            <a:spLocks noGrp="1"/>
          </p:cNvSpPr>
          <p:nvPr>
            <p:ph idx="1"/>
          </p:nvPr>
        </p:nvSpPr>
        <p:spPr>
          <a:xfrm>
            <a:off x="914400" y="2928934"/>
            <a:ext cx="7772400" cy="2857520"/>
          </a:xfrm>
          <a:effectLst>
            <a:reflection blurRad="6350" stA="50000" endA="300" endPos="38500" dist="50800" dir="5400000" sy="-100000" algn="bl" rotWithShape="0"/>
          </a:effectLst>
        </p:spPr>
        <p:style>
          <a:lnRef idx="0">
            <a:scrgbClr r="0" g="0" b="0"/>
          </a:lnRef>
          <a:fillRef idx="1002">
            <a:schemeClr val="dk2"/>
          </a:fillRef>
          <a:effectRef idx="0">
            <a:scrgbClr r="0" g="0" b="0"/>
          </a:effectRef>
          <a:fontRef idx="major"/>
        </p:style>
        <p:txBody>
          <a:bodyPr>
            <a:normAutofit fontScale="92500"/>
          </a:bodyPr>
          <a:lstStyle/>
          <a:p>
            <a:r>
              <a:rPr lang="ru-RU" sz="2400" b="1" smtClean="0"/>
              <a:t>Заключение: </a:t>
            </a:r>
            <a:r>
              <a:rPr lang="ru-RU" sz="2400" smtClean="0"/>
              <a:t>мы живем в многонациональном государстве с многовековой богатейшей историей, с неповторимым природным ландшафтом, где  главным же достоянием является ее народ, который, несмотря на все бедствия, лишения, войны смог сплотиться и выстоять перед всеми трудностями.  Не каждое государство в мире может похвастаться таким единством. </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428604"/>
            <a:ext cx="7772400" cy="642942"/>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r>
              <a:rPr lang="ru-RU" sz="2800" b="1" dirty="0" smtClean="0"/>
              <a:t>Мероприятия в честь защитников Дагестана </a:t>
            </a:r>
            <a:r>
              <a:rPr lang="ru-RU" dirty="0" smtClean="0"/>
              <a:t/>
            </a:r>
            <a:br>
              <a:rPr lang="ru-RU" dirty="0" smtClean="0"/>
            </a:br>
            <a:endParaRPr lang="ru-RU" dirty="0"/>
          </a:p>
        </p:txBody>
      </p:sp>
      <p:pic>
        <p:nvPicPr>
          <p:cNvPr id="5" name="Рисунок 4" descr="C:\Documents and Settings\Admin\Рабочий стол\Фото\18.jpg"/>
          <p:cNvPicPr/>
          <p:nvPr/>
        </p:nvPicPr>
        <p:blipFill>
          <a:blip r:embed="rId3" cstate="print"/>
          <a:srcRect/>
          <a:stretch>
            <a:fillRect/>
          </a:stretch>
        </p:blipFill>
        <p:spPr bwMode="auto">
          <a:xfrm>
            <a:off x="3071802" y="1285860"/>
            <a:ext cx="3286148" cy="2390775"/>
          </a:xfrm>
          <a:prstGeom prst="rect">
            <a:avLst/>
          </a:prstGeom>
          <a:noFill/>
          <a:ln w="9525">
            <a:noFill/>
            <a:miter lim="800000"/>
            <a:headEnd/>
            <a:tailEnd/>
          </a:ln>
          <a:effectLst>
            <a:reflection blurRad="6350" stA="50000" endA="300" endPos="38500" dist="50800" dir="5400000" sy="-100000" algn="bl" rotWithShape="0"/>
          </a:effectLst>
        </p:spPr>
      </p:pic>
      <p:pic>
        <p:nvPicPr>
          <p:cNvPr id="6" name="Рисунок 5" descr="DSC00327"/>
          <p:cNvPicPr/>
          <p:nvPr/>
        </p:nvPicPr>
        <p:blipFill>
          <a:blip r:embed="rId4"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357290" y="4214818"/>
            <a:ext cx="3000396" cy="2400303"/>
          </a:xfrm>
          <a:prstGeom prst="rect">
            <a:avLst/>
          </a:prstGeom>
          <a:ln>
            <a:noFill/>
          </a:ln>
          <a:effectLst>
            <a:outerShdw blurRad="292100" dist="139700" dir="2700000" algn="tl" rotWithShape="0">
              <a:srgbClr val="333333">
                <a:alpha val="65000"/>
              </a:srgbClr>
            </a:outerShdw>
          </a:effectLst>
        </p:spPr>
      </p:pic>
      <p:pic>
        <p:nvPicPr>
          <p:cNvPr id="7" name="Рисунок 6" descr="DSC00300"/>
          <p:cNvPicPr/>
          <p:nvPr/>
        </p:nvPicPr>
        <p:blipFill>
          <a:blip r:embed="rId5"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072066" y="4357694"/>
            <a:ext cx="3571900" cy="2309011"/>
          </a:xfrm>
          <a:prstGeom prst="rect">
            <a:avLst/>
          </a:prstGeom>
          <a:ln>
            <a:noFill/>
          </a:ln>
          <a:effectLst>
            <a:outerShdw blurRad="292100" dist="139700" dir="2700000" algn="tl" rotWithShape="0">
              <a:srgbClr val="333333">
                <a:alpha val="65000"/>
              </a:srgbClr>
            </a:outerShdw>
          </a:effectLst>
        </p:spPr>
      </p:pic>
      <p:pic>
        <p:nvPicPr>
          <p:cNvPr id="4" name="Содержимое 3" descr="C:\Documents and Settings\Admin\Рабочий стол\Фото\4.jpg"/>
          <p:cNvPicPr>
            <a:picLocks noGrp="1"/>
          </p:cNvPicPr>
          <p:nvPr>
            <p:ph idx="1"/>
          </p:nvPr>
        </p:nvPicPr>
        <p:blipFill>
          <a:blip r:embed="rId6" cstate="print"/>
          <a:srcRect/>
          <a:stretch>
            <a:fillRect/>
          </a:stretch>
        </p:blipFill>
        <p:spPr bwMode="auto">
          <a:xfrm>
            <a:off x="1428728" y="1285860"/>
            <a:ext cx="1858436" cy="2357454"/>
          </a:xfrm>
          <a:prstGeom prst="rect">
            <a:avLst/>
          </a:prstGeom>
          <a:noFill/>
          <a:ln w="9525">
            <a:noFill/>
            <a:miter lim="800000"/>
            <a:headEnd/>
            <a:tailEnd/>
          </a:ln>
          <a:effectLst>
            <a:reflection blurRad="6350" stA="50000" endA="300" endPos="38500" dist="50800" dir="5400000" sy="-100000" algn="bl" rotWithShape="0"/>
          </a:effectLst>
        </p:spPr>
      </p:pic>
      <p:pic>
        <p:nvPicPr>
          <p:cNvPr id="8" name="Рисунок 7" descr="C:\Documents and Settings\Admin\Рабочий стол\Фото\18.jpg"/>
          <p:cNvPicPr/>
          <p:nvPr/>
        </p:nvPicPr>
        <p:blipFill>
          <a:blip r:embed="rId7" cstate="print"/>
          <a:srcRect/>
          <a:stretch>
            <a:fillRect/>
          </a:stretch>
        </p:blipFill>
        <p:spPr bwMode="auto">
          <a:xfrm>
            <a:off x="2357422" y="3429000"/>
            <a:ext cx="4000528" cy="357190"/>
          </a:xfrm>
          <a:prstGeom prst="rect">
            <a:avLst/>
          </a:prstGeom>
          <a:noFill/>
          <a:ln w="9525">
            <a:noFill/>
            <a:miter lim="800000"/>
            <a:headEnd/>
            <a:tailEnd/>
          </a:ln>
          <a:effectLst>
            <a:reflection blurRad="6350" stA="50000" endA="300" endPos="38500" dist="50800" dir="5400000" sy="-100000" algn="bl" rotWithShape="0"/>
          </a:effectLst>
        </p:spPr>
      </p:pic>
      <p:pic>
        <p:nvPicPr>
          <p:cNvPr id="9" name="Рисунок 8" descr="C:\Documents and Settings\Admin\Рабочий стол\Фото\18.jpg"/>
          <p:cNvPicPr/>
          <p:nvPr/>
        </p:nvPicPr>
        <p:blipFill>
          <a:blip r:embed="rId8" cstate="print"/>
          <a:srcRect/>
          <a:stretch>
            <a:fillRect/>
          </a:stretch>
        </p:blipFill>
        <p:spPr bwMode="auto">
          <a:xfrm rot="21220944">
            <a:off x="2796063" y="3253659"/>
            <a:ext cx="720589" cy="221780"/>
          </a:xfrm>
          <a:prstGeom prst="rect">
            <a:avLst/>
          </a:prstGeom>
          <a:noFill/>
          <a:ln w="9525">
            <a:noFill/>
            <a:miter lim="800000"/>
            <a:headEnd/>
            <a:tailEnd/>
          </a:ln>
        </p:spPr>
      </p:pic>
      <p:pic>
        <p:nvPicPr>
          <p:cNvPr id="11" name="Рисунок 10" descr="C:\Documents and Settings\Admin\Рабочий стол\Фото\18.jpg"/>
          <p:cNvPicPr/>
          <p:nvPr/>
        </p:nvPicPr>
        <p:blipFill>
          <a:blip r:embed="rId8" cstate="print"/>
          <a:srcRect/>
          <a:stretch>
            <a:fillRect/>
          </a:stretch>
        </p:blipFill>
        <p:spPr bwMode="auto">
          <a:xfrm>
            <a:off x="1428728" y="3643314"/>
            <a:ext cx="1071570" cy="142876"/>
          </a:xfrm>
          <a:prstGeom prst="rect">
            <a:avLst/>
          </a:prstGeom>
          <a:noFill/>
          <a:ln w="9525">
            <a:noFill/>
            <a:miter lim="800000"/>
            <a:headEnd/>
            <a:tailEnd/>
          </a:ln>
        </p:spPr>
      </p:pic>
      <p:sp>
        <p:nvSpPr>
          <p:cNvPr id="12" name="Прямоугольник 11"/>
          <p:cNvSpPr/>
          <p:nvPr/>
        </p:nvSpPr>
        <p:spPr>
          <a:xfrm>
            <a:off x="6572264" y="1500174"/>
            <a:ext cx="2286016" cy="2246769"/>
          </a:xfrm>
          <a:prstGeom prst="rect">
            <a:avLst/>
          </a:prstGeom>
        </p:spPr>
        <p:style>
          <a:lnRef idx="0">
            <a:scrgbClr r="0" g="0" b="0"/>
          </a:lnRef>
          <a:fillRef idx="1002">
            <a:schemeClr val="dk2"/>
          </a:fillRef>
          <a:effectRef idx="0">
            <a:scrgbClr r="0" g="0" b="0"/>
          </a:effectRef>
          <a:fontRef idx="major"/>
        </p:style>
        <p:txBody>
          <a:bodyPr wrap="square">
            <a:spAutoFit/>
          </a:bodyPr>
          <a:lstStyle/>
          <a:p>
            <a:endParaRPr lang="ru-RU" sz="2800" b="1" i="1" spc="-100" dirty="0" smtClean="0">
              <a:solidFill>
                <a:srgbClr val="D6ECFF">
                  <a:satMod val="200000"/>
                </a:srgbClr>
              </a:solidFill>
              <a:latin typeface="Consolas"/>
              <a:ea typeface="+mj-ea"/>
              <a:cs typeface="+mj-cs"/>
            </a:endParaRPr>
          </a:p>
          <a:p>
            <a:r>
              <a:rPr lang="ru-RU" sz="2800" b="1" i="1" spc="-100" dirty="0" smtClean="0">
                <a:solidFill>
                  <a:srgbClr val="D6ECFF">
                    <a:satMod val="200000"/>
                  </a:srgbClr>
                </a:solidFill>
                <a:latin typeface="Consolas"/>
                <a:ea typeface="+mj-ea"/>
                <a:cs typeface="+mj-cs"/>
              </a:rPr>
              <a:t>  Связь   поколений</a:t>
            </a:r>
            <a:endParaRPr lang="ru-RU" sz="2800" b="1" i="1" spc="-100" dirty="0" smtClean="0">
              <a:solidFill>
                <a:srgbClr val="D6ECFF">
                  <a:satMod val="200000"/>
                </a:srgbClr>
              </a:solidFill>
              <a:latin typeface="Consolas"/>
            </a:endParaRPr>
          </a:p>
          <a:p>
            <a:endParaRPr lang="ru-RU" sz="2800" b="1" i="1" spc="-100" dirty="0" smtClean="0">
              <a:solidFill>
                <a:srgbClr val="D6ECFF">
                  <a:satMod val="200000"/>
                </a:srgbClr>
              </a:solidFill>
              <a:latin typeface="Consolas"/>
              <a:ea typeface="+mj-ea"/>
              <a:cs typeface="+mj-cs"/>
            </a:endParaRPr>
          </a:p>
          <a:p>
            <a:r>
              <a:rPr lang="ru-RU" sz="2800" b="1" i="1" spc="-100" dirty="0" smtClean="0">
                <a:solidFill>
                  <a:srgbClr val="D6ECFF">
                    <a:satMod val="200000"/>
                  </a:srgbClr>
                </a:solidFill>
                <a:latin typeface="Consolas"/>
                <a:ea typeface="+mj-ea"/>
                <a:cs typeface="+mj-cs"/>
              </a:rPr>
              <a:t> </a:t>
            </a:r>
            <a:endParaRPr lang="ru-RU"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0"/>
            <a:ext cx="8215370" cy="5988770"/>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pPr>
              <a:spcBef>
                <a:spcPts val="0"/>
              </a:spcBef>
              <a:defRPr/>
            </a:pPr>
            <a:r>
              <a:rPr lang="kk-KZ" sz="2400" b="1" dirty="0" smtClean="0">
                <a:solidFill>
                  <a:schemeClr val="tx1"/>
                </a:solidFill>
              </a:rPr>
              <a:t>Результаты работы и выводы:</a:t>
            </a:r>
            <a:r>
              <a:rPr lang="kk-KZ" sz="2400" dirty="0" smtClean="0">
                <a:solidFill>
                  <a:schemeClr val="tx1"/>
                </a:solidFill>
              </a:rPr>
              <a:t> всесторонне изучены и систематизированы сведения о событиях августа-сентября 1999 г., о моих земляках- солдатах правопорядка , </a:t>
            </a:r>
            <a:r>
              <a:rPr lang="ru-RU" sz="2400" dirty="0" smtClean="0">
                <a:solidFill>
                  <a:schemeClr val="tx1"/>
                </a:solidFill>
              </a:rPr>
              <a:t>внесших свой бесценный вклад в Победу над самым страшным явлением современности- международным терроризмом, о людях, которые живут рядом с нами, об их судьбах, скрепленных дружбой и любовью. Результаты исследований  могут быть использованы  при проведении уроков истории, тематических классных часов и Уроков Мужества.</a:t>
            </a:r>
            <a:br>
              <a:rPr lang="ru-RU" sz="2400" dirty="0" smtClean="0">
                <a:solidFill>
                  <a:schemeClr val="tx1"/>
                </a:solidFill>
              </a:rPr>
            </a:br>
            <a:r>
              <a:rPr lang="ru-RU" sz="2400" dirty="0" smtClean="0">
                <a:solidFill>
                  <a:schemeClr val="tx1"/>
                </a:solidFill>
              </a:rPr>
              <a:t>Мы учащиеся </a:t>
            </a:r>
            <a:r>
              <a:rPr lang="ru-RU" sz="2400" dirty="0" err="1" smtClean="0">
                <a:solidFill>
                  <a:schemeClr val="tx1"/>
                </a:solidFill>
              </a:rPr>
              <a:t>Шангодинско-Шитлибской</a:t>
            </a:r>
            <a:r>
              <a:rPr lang="ru-RU" sz="2400" dirty="0" smtClean="0">
                <a:solidFill>
                  <a:schemeClr val="tx1"/>
                </a:solidFill>
              </a:rPr>
              <a:t> школы провели ряд мероприятия в честь защитников Дагестана и работаем над созданием </a:t>
            </a:r>
            <a:r>
              <a:rPr lang="ru-RU" sz="2400" dirty="0" smtClean="0"/>
              <a:t>книг</a:t>
            </a:r>
            <a:r>
              <a:rPr lang="ru-RU" sz="2400" dirty="0" smtClean="0"/>
              <a:t>и</a:t>
            </a:r>
            <a:r>
              <a:rPr lang="ru-RU" sz="2400" dirty="0" smtClean="0"/>
              <a:t>-раскладушки </a:t>
            </a:r>
            <a:r>
              <a:rPr lang="ru-RU" sz="2400" dirty="0" smtClean="0"/>
              <a:t>«Наши славные земляки» </a:t>
            </a:r>
            <a:br>
              <a:rPr lang="ru-RU" sz="2400" dirty="0" smtClean="0"/>
            </a:br>
            <a:endParaRPr lang="ru-RU" sz="2400" dirty="0" smtClean="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9" descr="http://kizilyrtguo.dagschool.com/_http_regions/kizilyrtguo/admin/ckfinder/core/connector/php/connector.phpfck_user_files/images/12.jpg.png"/>
          <p:cNvPicPr>
            <a:picLocks noChangeAspect="1" noChangeArrowheads="1"/>
          </p:cNvPicPr>
          <p:nvPr/>
        </p:nvPicPr>
        <p:blipFill>
          <a:blip r:embed="rId3" cstate="print"/>
          <a:srcRect/>
          <a:stretch>
            <a:fillRect/>
          </a:stretch>
        </p:blipFill>
        <p:spPr bwMode="auto">
          <a:xfrm rot="259973">
            <a:off x="6144709" y="-29933"/>
            <a:ext cx="3000423" cy="17166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C:\Documents and Settings\Admin\Рабочий стол\Книга\5.jpg"/>
          <p:cNvPicPr/>
          <p:nvPr/>
        </p:nvPicPr>
        <p:blipFill>
          <a:blip r:embed="rId4" cstate="print"/>
          <a:srcRect/>
          <a:stretch>
            <a:fillRect/>
          </a:stretch>
        </p:blipFill>
        <p:spPr bwMode="auto">
          <a:xfrm rot="674491">
            <a:off x="3315940" y="4763081"/>
            <a:ext cx="2895600" cy="2056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0" descr="C:\Documents and Settings\Admin\Рабочий стол\Заур\18-10-2014_13-50-32\getImage.jpg"/>
          <p:cNvPicPr>
            <a:picLocks noChangeAspect="1" noChangeArrowheads="1"/>
          </p:cNvPicPr>
          <p:nvPr/>
        </p:nvPicPr>
        <p:blipFill>
          <a:blip r:embed="rId5" cstate="print"/>
          <a:srcRect t="10417"/>
          <a:stretch>
            <a:fillRect/>
          </a:stretch>
        </p:blipFill>
        <p:spPr bwMode="auto">
          <a:xfrm rot="318422">
            <a:off x="85768" y="2855696"/>
            <a:ext cx="3143240"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3" descr="C:\Documents and Settings\Admin\Рабочий стол\Зубаир\8.jpg"/>
          <p:cNvPicPr>
            <a:picLocks noChangeAspect="1" noChangeArrowheads="1"/>
          </p:cNvPicPr>
          <p:nvPr/>
        </p:nvPicPr>
        <p:blipFill>
          <a:blip r:embed="rId6" cstate="print"/>
          <a:srcRect/>
          <a:stretch>
            <a:fillRect/>
          </a:stretch>
        </p:blipFill>
        <p:spPr bwMode="auto">
          <a:xfrm>
            <a:off x="2357422" y="1857365"/>
            <a:ext cx="3225763" cy="1857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C:\Documents and Settings\Admin\Рабочий стол\Абдужалил\img-20141018-wa0006.jpg"/>
          <p:cNvPicPr/>
          <p:nvPr/>
        </p:nvPicPr>
        <p:blipFill>
          <a:blip r:embed="rId7" cstate="print"/>
          <a:srcRect/>
          <a:stretch>
            <a:fillRect/>
          </a:stretch>
        </p:blipFill>
        <p:spPr bwMode="auto">
          <a:xfrm rot="789210">
            <a:off x="6021299" y="2722815"/>
            <a:ext cx="2786082" cy="17574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C:\Documents and Settings\Admin\Рабочий стол\Заур\1.jpg"/>
          <p:cNvPicPr/>
          <p:nvPr/>
        </p:nvPicPr>
        <p:blipFill>
          <a:blip r:embed="rId8" cstate="print"/>
          <a:srcRect r="-897"/>
          <a:stretch>
            <a:fillRect/>
          </a:stretch>
        </p:blipFill>
        <p:spPr bwMode="auto">
          <a:xfrm rot="20596007">
            <a:off x="163587" y="387541"/>
            <a:ext cx="2531725" cy="1801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4" descr="C:\Documents and Settings\Admin\Рабочий стол\Мавра\IMG-20141016-WA0007.jpg"/>
          <p:cNvPicPr>
            <a:picLocks noChangeAspect="1" noChangeArrowheads="1"/>
          </p:cNvPicPr>
          <p:nvPr/>
        </p:nvPicPr>
        <p:blipFill>
          <a:blip r:embed="rId9" cstate="print"/>
          <a:srcRect/>
          <a:stretch>
            <a:fillRect/>
          </a:stretch>
        </p:blipFill>
        <p:spPr bwMode="auto">
          <a:xfrm rot="20719949">
            <a:off x="6069430" y="4551600"/>
            <a:ext cx="2892805" cy="1808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C:\Documents and Settings\Admin\Рабочий стол\Сагит\IMG-20141023-WA0004.jpg"/>
          <p:cNvPicPr/>
          <p:nvPr/>
        </p:nvPicPr>
        <p:blipFill>
          <a:blip r:embed="rId10" cstate="print"/>
          <a:srcRect t="14669" r="5772"/>
          <a:stretch>
            <a:fillRect/>
          </a:stretch>
        </p:blipFill>
        <p:spPr bwMode="auto">
          <a:xfrm rot="20999544">
            <a:off x="629004" y="4856642"/>
            <a:ext cx="3040357" cy="1750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3" descr="C:\Documents and Settings\Admin\Рабочий стол\Заур\18-10-2014_13-50-32\image.jpg"/>
          <p:cNvPicPr>
            <a:picLocks noChangeAspect="1" noChangeArrowheads="1"/>
          </p:cNvPicPr>
          <p:nvPr/>
        </p:nvPicPr>
        <p:blipFill>
          <a:blip r:embed="rId11" cstate="print"/>
          <a:srcRect/>
          <a:stretch>
            <a:fillRect/>
          </a:stretch>
        </p:blipFill>
        <p:spPr bwMode="auto">
          <a:xfrm rot="377559">
            <a:off x="2807794" y="151007"/>
            <a:ext cx="2857520" cy="18573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5" descr="C:\Documents and Settings\Admin\Рабочий стол\Заур\18-10-2014_13-50-32\getImage (10).jpg"/>
          <p:cNvPicPr>
            <a:picLocks noGrp="1" noChangeAspect="1" noChangeArrowheads="1"/>
          </p:cNvPicPr>
          <p:nvPr>
            <p:ph idx="1"/>
          </p:nvPr>
        </p:nvPicPr>
        <p:blipFill>
          <a:blip r:embed="rId12" cstate="print"/>
          <a:srcRect/>
          <a:stretch>
            <a:fillRect/>
          </a:stretch>
        </p:blipFill>
        <p:spPr bwMode="auto">
          <a:xfrm>
            <a:off x="5500694" y="793940"/>
            <a:ext cx="2643206" cy="1802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descr="C:\Documents and Settings\Admin\Рабочий стол\Мавра\Заур\18-10-2014_13-50-32\image (9).jpg"/>
          <p:cNvPicPr/>
          <p:nvPr/>
        </p:nvPicPr>
        <p:blipFill>
          <a:blip r:embed="rId13" cstate="print"/>
          <a:srcRect/>
          <a:stretch>
            <a:fillRect/>
          </a:stretch>
        </p:blipFill>
        <p:spPr bwMode="auto">
          <a:xfrm rot="21309124">
            <a:off x="3071802" y="3929066"/>
            <a:ext cx="3143272" cy="2000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Заголовок 1"/>
          <p:cNvSpPr>
            <a:spLocks noGrp="1"/>
          </p:cNvSpPr>
          <p:nvPr>
            <p:ph type="title"/>
          </p:nvPr>
        </p:nvSpPr>
        <p:spPr>
          <a:xfrm rot="21075703">
            <a:off x="-44109" y="3120264"/>
            <a:ext cx="9171882" cy="914400"/>
          </a:xfrm>
        </p:spPr>
        <p:txBody>
          <a:bodyPr/>
          <a:lstStyle/>
          <a:p>
            <a:pPr rtl="0" eaLnBrk="1" latinLnBrk="0" hangingPunct="1"/>
            <a:r>
              <a:rPr lang="ru-RU" sz="6000" b="1" dirty="0" smtClean="0">
                <a:solidFill>
                  <a:srgbClr val="FF0000"/>
                </a:solidFill>
                <a:effectLst>
                  <a:glow rad="228600">
                    <a:schemeClr val="accent4">
                      <a:satMod val="175000"/>
                      <a:alpha val="40000"/>
                    </a:schemeClr>
                  </a:glow>
                </a:effectLst>
              </a:rPr>
              <a:t> Спасибо</a:t>
            </a:r>
            <a:r>
              <a:rPr lang="ru-RU" sz="6000" b="1" dirty="0" smtClean="0">
                <a:effectLst>
                  <a:glow rad="228600">
                    <a:schemeClr val="accent4">
                      <a:satMod val="175000"/>
                      <a:alpha val="40000"/>
                    </a:schemeClr>
                  </a:glow>
                </a:effectLst>
              </a:rPr>
              <a:t> </a:t>
            </a:r>
            <a:r>
              <a:rPr lang="ru-RU" sz="6000" b="1" dirty="0" smtClean="0">
                <a:solidFill>
                  <a:srgbClr val="FF0000"/>
                </a:solidFill>
                <a:effectLst>
                  <a:glow rad="228600">
                    <a:schemeClr val="accent4">
                      <a:satMod val="175000"/>
                      <a:alpha val="40000"/>
                    </a:schemeClr>
                  </a:glow>
                </a:effectLst>
              </a:rPr>
              <a:t>за</a:t>
            </a:r>
            <a:r>
              <a:rPr lang="ru-RU" sz="6000" b="1" dirty="0" smtClean="0">
                <a:effectLst>
                  <a:glow rad="228600">
                    <a:schemeClr val="accent4">
                      <a:satMod val="175000"/>
                      <a:alpha val="40000"/>
                    </a:schemeClr>
                  </a:glow>
                </a:effectLst>
              </a:rPr>
              <a:t> </a:t>
            </a:r>
            <a:r>
              <a:rPr lang="ru-RU" sz="6000" b="1" dirty="0" smtClean="0">
                <a:solidFill>
                  <a:srgbClr val="FF0000"/>
                </a:solidFill>
                <a:effectLst>
                  <a:glow rad="228600">
                    <a:schemeClr val="accent4">
                      <a:satMod val="175000"/>
                      <a:alpha val="40000"/>
                    </a:schemeClr>
                  </a:glow>
                </a:effectLst>
              </a:rPr>
              <a:t>внимание!</a:t>
            </a:r>
            <a:r>
              <a:rPr kumimoji="0" lang="ru-RU" sz="4000" kern="1200" spc="-100" baseline="0" dirty="0" smtClean="0">
                <a:solidFill>
                  <a:schemeClr val="tx2">
                    <a:satMod val="200000"/>
                  </a:schemeClr>
                </a:solidFill>
                <a:latin typeface="+mj-lt"/>
                <a:ea typeface="+mj-ea"/>
                <a:cs typeface="+mj-cs"/>
              </a:rPr>
              <a:t> </a:t>
            </a:r>
            <a:endParaRPr lang="ru-RU" sz="6000" b="1" dirty="0">
              <a:solidFill>
                <a:srgbClr val="FF0000"/>
              </a:solidFill>
              <a:effectLst>
                <a:glow rad="2286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buFont typeface="Wingdings" pitchFamily="2" charset="2"/>
              <a:buChar char="Ø"/>
            </a:pPr>
            <a:r>
              <a:rPr lang="kk-KZ" sz="2800" b="1" dirty="0" smtClean="0"/>
              <a:t>Цель и задачи исследовательской работы </a:t>
            </a:r>
            <a:endParaRPr lang="ru-RU" sz="2800" dirty="0"/>
          </a:p>
        </p:txBody>
      </p:sp>
      <p:sp>
        <p:nvSpPr>
          <p:cNvPr id="3" name="Содержимое 2"/>
          <p:cNvSpPr>
            <a:spLocks noGrp="1"/>
          </p:cNvSpPr>
          <p:nvPr>
            <p:ph idx="1"/>
          </p:nvPr>
        </p:nvSpPr>
        <p:spPr>
          <a:xfrm>
            <a:off x="914400" y="1285860"/>
            <a:ext cx="7772400" cy="5069700"/>
          </a:xfrm>
        </p:spPr>
        <p:txBody>
          <a:bodyPr>
            <a:normAutofit fontScale="77500" lnSpcReduction="20000"/>
          </a:bodyPr>
          <a:lstStyle/>
          <a:p>
            <a:pPr>
              <a:buNone/>
            </a:pPr>
            <a:r>
              <a:rPr lang="kk-KZ" dirty="0" smtClean="0"/>
              <a:t>Цель: показать своим сверстникам, что основа мужества – это дружба и единство; залог успеха-это вера в Победу.</a:t>
            </a:r>
            <a:r>
              <a:rPr lang="ru-RU" dirty="0" smtClean="0"/>
              <a:t>                                                               </a:t>
            </a:r>
          </a:p>
          <a:p>
            <a:pPr>
              <a:buNone/>
            </a:pPr>
            <a:r>
              <a:rPr lang="kk-KZ" b="1" dirty="0" smtClean="0"/>
              <a:t>Задачи:</a:t>
            </a:r>
            <a:r>
              <a:rPr lang="kk-KZ" dirty="0" smtClean="0"/>
              <a:t> </a:t>
            </a:r>
            <a:endParaRPr lang="ru-RU" dirty="0" smtClean="0"/>
          </a:p>
          <a:p>
            <a:pPr lvl="0">
              <a:buFont typeface="Wingdings" pitchFamily="2" charset="2"/>
              <a:buChar char="q"/>
            </a:pPr>
            <a:r>
              <a:rPr lang="ru-RU" dirty="0" smtClean="0"/>
              <a:t>Увековечивание в памяти подрастающего поколения  подвига наших земляков в годы 2-ой Чеченской войны, как  дань уважения Дружбе и Мужеству всего дагестанского народа.   </a:t>
            </a:r>
          </a:p>
          <a:p>
            <a:pPr lvl="0">
              <a:buFont typeface="Wingdings" pitchFamily="2" charset="2"/>
              <a:buChar char="q"/>
            </a:pPr>
            <a:r>
              <a:rPr lang="ru-RU" dirty="0" smtClean="0"/>
              <a:t>Оживить творческую и поисково-исследовательскую активность учащихся через проектно- исследовательскую  деятельность.</a:t>
            </a:r>
          </a:p>
          <a:p>
            <a:pPr>
              <a:buFont typeface="Wingdings" pitchFamily="2" charset="2"/>
              <a:buChar char="q"/>
            </a:pPr>
            <a:r>
              <a:rPr lang="ru-RU" dirty="0" smtClean="0"/>
              <a:t>Создать альбом  об участниках событий 1999 года - родственниках и земляках: «Я помню, я горжусь...» книгу-раскладушку «Наши славные земляки»</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285728"/>
            <a:ext cx="7772400" cy="5060076"/>
          </a:xfrm>
        </p:spPr>
        <p:txBody>
          <a:bodyPr>
            <a:scene3d>
              <a:camera prst="perspectiveRelaxed"/>
              <a:lightRig rig="threePt" dir="t"/>
            </a:scene3d>
          </a:bodyPr>
          <a:lstStyle/>
          <a:p>
            <a:pPr>
              <a:buFont typeface="Wingdings" pitchFamily="2" charset="2"/>
              <a:buChar char="Ø"/>
            </a:pPr>
            <a:r>
              <a:rPr lang="ru-RU" sz="2800" b="1" dirty="0" smtClean="0">
                <a:effectLst>
                  <a:reflection blurRad="6350" stA="50000" endA="300" endPos="50000" dist="29997" dir="5400000" sy="-100000" algn="bl" rotWithShape="0"/>
                </a:effectLst>
              </a:rPr>
              <a:t>Актуальность темы исследования  продиктована </a:t>
            </a:r>
            <a:r>
              <a:rPr lang="ru-RU" sz="2800" dirty="0" smtClean="0">
                <a:effectLst>
                  <a:reflection blurRad="6350" stA="50000" endA="300" endPos="50000" dist="29997" dir="5400000" sy="-100000" algn="bl" rotWithShape="0"/>
                </a:effectLst>
              </a:rPr>
              <a:t>стремлением сохранить память о земляках – участниках событий 2-ой Чеченской войны, погибших и оставшихся в живых, и необходимостью формирования патриотизма, чувства гордости за свою малую Родину, за своих земляков.</a:t>
            </a:r>
            <a:r>
              <a:rPr lang="ru-RU" sz="2800" dirty="0" smtClean="0"/>
              <a:t/>
            </a:r>
            <a:br>
              <a:rPr lang="ru-RU" sz="2800" dirty="0" smtClean="0"/>
            </a:br>
            <a:r>
              <a:rPr lang="ru-RU" sz="2800" dirty="0" smtClean="0"/>
              <a:t/>
            </a:r>
            <a:br>
              <a:rPr lang="ru-RU" sz="2800" dirty="0" smtClean="0"/>
            </a:br>
            <a:endParaRPr lang="ru-RU" sz="2800" dirty="0"/>
          </a:p>
        </p:txBody>
      </p:sp>
      <p:pic>
        <p:nvPicPr>
          <p:cNvPr id="2052" name="Picture 4" descr="C:\Documents and Settings\Admin\Рабочий стол\руковод\ФОТО\День туризма\2013-09-28-0148.jpg"/>
          <p:cNvPicPr>
            <a:picLocks noChangeAspect="1" noChangeArrowheads="1"/>
          </p:cNvPicPr>
          <p:nvPr/>
        </p:nvPicPr>
        <p:blipFill>
          <a:blip r:embed="rId3" cstate="print"/>
          <a:srcRect/>
          <a:stretch>
            <a:fillRect/>
          </a:stretch>
        </p:blipFill>
        <p:spPr bwMode="auto">
          <a:xfrm>
            <a:off x="1214414" y="3286124"/>
            <a:ext cx="4714908" cy="3071834"/>
          </a:xfrm>
          <a:prstGeom prst="rect">
            <a:avLst/>
          </a:prstGeom>
          <a:noFill/>
        </p:spPr>
      </p:pic>
      <p:pic>
        <p:nvPicPr>
          <p:cNvPr id="8" name="Picture 3" descr="C:\Documents and Settings\Admin\Рабочий стол\Заур\18-10-2014_13-50-32\image.jpg"/>
          <p:cNvPicPr>
            <a:picLocks noChangeAspect="1" noChangeArrowheads="1"/>
          </p:cNvPicPr>
          <p:nvPr/>
        </p:nvPicPr>
        <p:blipFill>
          <a:blip r:embed="rId4" cstate="print"/>
          <a:srcRect/>
          <a:stretch>
            <a:fillRect/>
          </a:stretch>
        </p:blipFill>
        <p:spPr bwMode="auto">
          <a:xfrm>
            <a:off x="1785918" y="4143380"/>
            <a:ext cx="357190" cy="1071570"/>
          </a:xfrm>
          <a:prstGeom prst="rect">
            <a:avLst/>
          </a:prstGeom>
          <a:ln>
            <a:noFill/>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5845894"/>
          </a:xfrm>
        </p:spPr>
        <p:txBody>
          <a:bodyPr>
            <a:scene3d>
              <a:camera prst="perspectiveRelaxedModerately"/>
              <a:lightRig rig="threePt" dir="t"/>
            </a:scene3d>
          </a:bodyPr>
          <a:lstStyle/>
          <a:p>
            <a:pPr lvl="0" fontAlgn="base">
              <a:spcAft>
                <a:spcPct val="0"/>
              </a:spcAft>
              <a:buFont typeface="Wingdings" pitchFamily="2" charset="2"/>
              <a:buChar char="Ø"/>
            </a:pPr>
            <a:r>
              <a:rPr lang="kk-KZ" sz="3600" b="1" dirty="0" smtClean="0">
                <a:solidFill>
                  <a:schemeClr val="tx2">
                    <a:lumMod val="90000"/>
                  </a:schemeClr>
                </a:solidFill>
                <a:latin typeface="Times New Roman" pitchFamily="18" charset="0"/>
                <a:ea typeface="Times New Roman" pitchFamily="18" charset="0"/>
                <a:cs typeface="Times New Roman" pitchFamily="18" charset="0"/>
              </a:rPr>
              <a:t>Новизна исследования</a:t>
            </a:r>
            <a:br>
              <a:rPr lang="kk-KZ" sz="3600" b="1" dirty="0" smtClean="0">
                <a:solidFill>
                  <a:schemeClr val="tx2">
                    <a:lumMod val="90000"/>
                  </a:schemeClr>
                </a:solidFill>
                <a:latin typeface="Times New Roman" pitchFamily="18" charset="0"/>
                <a:ea typeface="Times New Roman" pitchFamily="18" charset="0"/>
                <a:cs typeface="Times New Roman" pitchFamily="18" charset="0"/>
              </a:rPr>
            </a:br>
            <a:r>
              <a:rPr lang="kk-KZ" sz="3600" dirty="0" smtClean="0">
                <a:solidFill>
                  <a:schemeClr val="tx2">
                    <a:lumMod val="90000"/>
                  </a:schemeClr>
                </a:solidFill>
                <a:latin typeface="Times New Roman" pitchFamily="18" charset="0"/>
                <a:ea typeface="Times New Roman" pitchFamily="18" charset="0"/>
                <a:cs typeface="Times New Roman" pitchFamily="18" charset="0"/>
              </a:rPr>
              <a:t> </a:t>
            </a:r>
            <a:r>
              <a:rPr lang="kk-KZ" sz="3600" dirty="0" smtClean="0">
                <a:latin typeface="Times New Roman" pitchFamily="18" charset="0"/>
                <a:ea typeface="Times New Roman" pitchFamily="18" charset="0"/>
                <a:cs typeface="Times New Roman" pitchFamily="18" charset="0"/>
              </a:rPr>
              <a:t> </a:t>
            </a:r>
            <a:r>
              <a:rPr lang="kk-KZ" sz="2400" dirty="0" smtClean="0">
                <a:latin typeface="Times New Roman" pitchFamily="18" charset="0"/>
                <a:ea typeface="Times New Roman" pitchFamily="18" charset="0"/>
                <a:cs typeface="Times New Roman" pitchFamily="18" charset="0"/>
              </a:rPr>
              <a:t>во-первых, в том, что именно личное соприкосновение </a:t>
            </a:r>
            <a:r>
              <a:rPr lang="ru-RU" sz="2400" dirty="0" smtClean="0">
                <a:latin typeface="Times New Roman" pitchFamily="18" charset="0"/>
                <a:ea typeface="Times New Roman" pitchFamily="18" charset="0"/>
                <a:cs typeface="Times New Roman" pitchFamily="18" charset="0"/>
              </a:rPr>
              <a:t>с исторической  и современной информацией о родных, близких тебе людях, которые своими боевыми подвигами прославляли имя родной земли,  воспевали дружбу народов, как основополагающее начало всего единства, что позволяет каждому </a:t>
            </a:r>
            <a:r>
              <a:rPr lang="kk-KZ" sz="2400" dirty="0" smtClean="0">
                <a:latin typeface="Times New Roman" pitchFamily="18" charset="0"/>
                <a:ea typeface="Times New Roman" pitchFamily="18" charset="0"/>
                <a:cs typeface="Times New Roman" pitchFamily="18" charset="0"/>
              </a:rPr>
              <a:t>задуматься о мерах  своей сопричастности </a:t>
            </a:r>
            <a:r>
              <a:rPr lang="en-US" sz="2400" dirty="0" smtClean="0">
                <a:latin typeface="Times New Roman" pitchFamily="18" charset="0"/>
                <a:ea typeface="Times New Roman" pitchFamily="18" charset="0"/>
                <a:cs typeface="Times New Roman" pitchFamily="18" charset="0"/>
              </a:rPr>
              <a:t> </a:t>
            </a:r>
            <a:r>
              <a:rPr lang="kk-KZ" sz="2400" dirty="0" smtClean="0">
                <a:latin typeface="Times New Roman" pitchFamily="18" charset="0"/>
                <a:ea typeface="Times New Roman" pitchFamily="18" charset="0"/>
                <a:cs typeface="Times New Roman" pitchFamily="18" charset="0"/>
              </a:rPr>
              <a:t>в необходимости уберечь и сохранить мир ради жизни на земле, задуматься над тем, что в жизни всегда есть место подвигу; </a:t>
            </a:r>
            <a:r>
              <a:rPr lang="en-US" sz="2400" dirty="0" smtClean="0">
                <a:latin typeface="Times New Roman" pitchFamily="18" charset="0"/>
                <a:ea typeface="Times New Roman" pitchFamily="18" charset="0"/>
                <a:cs typeface="Times New Roman" pitchFamily="18" charset="0"/>
              </a:rPr>
              <a:t/>
            </a:r>
            <a:br>
              <a:rPr lang="en-US" sz="2400" dirty="0" smtClean="0">
                <a:latin typeface="Times New Roman" pitchFamily="18" charset="0"/>
                <a:ea typeface="Times New Roman" pitchFamily="18" charset="0"/>
                <a:cs typeface="Times New Roman" pitchFamily="18" charset="0"/>
              </a:rPr>
            </a:br>
            <a:r>
              <a:rPr lang="kk-KZ" sz="2400" dirty="0" smtClean="0">
                <a:latin typeface="Times New Roman" pitchFamily="18" charset="0"/>
                <a:ea typeface="Times New Roman" pitchFamily="18" charset="0"/>
                <a:cs typeface="Times New Roman" pitchFamily="18" charset="0"/>
              </a:rPr>
              <a:t>      во-вторых, </a:t>
            </a:r>
            <a:r>
              <a:rPr lang="ru-RU" sz="2400" dirty="0" smtClean="0">
                <a:latin typeface="Times New Roman" pitchFamily="18" charset="0"/>
                <a:ea typeface="Times New Roman" pitchFamily="18" charset="0"/>
                <a:cs typeface="Times New Roman" pitchFamily="18" charset="0"/>
              </a:rPr>
              <a:t>основные сведения, изложенные в</a:t>
            </a:r>
            <a:r>
              <a:rPr lang="en-US" sz="2400" dirty="0" smtClean="0">
                <a:latin typeface="Times New Roman" pitchFamily="18" charset="0"/>
                <a:ea typeface="Times New Roman" pitchFamily="18" charset="0"/>
                <a:cs typeface="Times New Roman" pitchFamily="18" charset="0"/>
              </a:rPr>
              <a:t> </a:t>
            </a:r>
            <a:r>
              <a:rPr lang="ru-RU" sz="2400" dirty="0" smtClean="0">
                <a:latin typeface="Times New Roman" pitchFamily="18" charset="0"/>
                <a:ea typeface="Times New Roman" pitchFamily="18" charset="0"/>
                <a:cs typeface="Times New Roman" pitchFamily="18" charset="0"/>
              </a:rPr>
              <a:t>работе, получены от информаторов - наших односельчан и ранее нигде не публиковались</a:t>
            </a:r>
            <a:r>
              <a:rPr lang="ru-RU" sz="2400" dirty="0" smtClean="0">
                <a:latin typeface="Georgia" pitchFamily="18" charset="0"/>
                <a:ea typeface="Times New Roman" pitchFamily="18" charset="0"/>
                <a:cs typeface="Times New Roman" pitchFamily="18" charset="0"/>
              </a:rPr>
              <a:t>.   </a:t>
            </a:r>
            <a:r>
              <a:rPr lang="kk-KZ" sz="3600" dirty="0" smtClean="0">
                <a:latin typeface="Times New Roman" pitchFamily="18" charset="0"/>
                <a:ea typeface="Times New Roman" pitchFamily="18" charset="0"/>
                <a:cs typeface="Times New Roman" pitchFamily="18" charset="0"/>
              </a:rPr>
              <a:t>                      </a:t>
            </a:r>
            <a:r>
              <a:rPr lang="kk-KZ" sz="3600" dirty="0" smtClean="0">
                <a:solidFill>
                  <a:schemeClr val="tx2">
                    <a:lumMod val="90000"/>
                  </a:schemeClr>
                </a:solidFill>
                <a:latin typeface="Times New Roman" pitchFamily="18" charset="0"/>
                <a:ea typeface="Times New Roman" pitchFamily="18" charset="0"/>
                <a:cs typeface="Times New Roman" pitchFamily="18" charset="0"/>
              </a:rPr>
              <a:t/>
            </a:r>
            <a:br>
              <a:rPr lang="kk-KZ" sz="3600" dirty="0" smtClean="0">
                <a:solidFill>
                  <a:schemeClr val="tx2">
                    <a:lumMod val="90000"/>
                  </a:schemeClr>
                </a:solidFill>
                <a:latin typeface="Times New Roman" pitchFamily="18" charset="0"/>
                <a:ea typeface="Times New Roman" pitchFamily="18" charset="0"/>
                <a:cs typeface="Times New Roman" pitchFamily="18" charset="0"/>
              </a:rPr>
            </a:br>
            <a:r>
              <a:rPr lang="ru-RU" dirty="0" smtClean="0"/>
              <a:t/>
            </a:r>
            <a:br>
              <a:rPr lang="ru-RU" dirty="0" smtClean="0"/>
            </a:br>
            <a:r>
              <a:rPr lang="ru-RU" dirty="0" smtClean="0"/>
              <a:t/>
            </a:r>
            <a:br>
              <a:rPr lang="ru-RU" dirty="0" smtClean="0"/>
            </a:br>
            <a:r>
              <a:rPr lang="ru-RU" dirty="0" smtClean="0"/>
              <a:t> </a:t>
            </a:r>
            <a:br>
              <a:rPr lang="ru-RU" dirty="0" smtClean="0"/>
            </a:b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2657468" cy="1773928"/>
          </a:xfrm>
          <a:effectLst>
            <a:reflection blurRad="6350" stA="50000" endA="300" endPos="38500" dist="50800" dir="5400000" sy="-100000" algn="bl" rotWithShape="0"/>
          </a:effectLst>
          <a:scene3d>
            <a:camera prst="isometricOffAxis1Right"/>
            <a:lightRig rig="threePt" dir="t"/>
          </a:scene3d>
        </p:spPr>
        <p:txBody>
          <a:bodyPr/>
          <a:lstStyle/>
          <a:p>
            <a:r>
              <a:rPr lang="ru-RU" sz="1600" dirty="0" smtClean="0"/>
              <a:t>Помните!                                                                                                                                                                           </a:t>
            </a:r>
            <a:r>
              <a:rPr lang="en-US" sz="1600" dirty="0" smtClean="0"/>
              <a:t>                                                                                                                                                 </a:t>
            </a:r>
            <a:r>
              <a:rPr lang="ru-RU" sz="1600" dirty="0" smtClean="0"/>
              <a:t>Через </a:t>
            </a:r>
            <a:r>
              <a:rPr lang="ru-RU" sz="1600" dirty="0" err="1" smtClean="0"/>
              <a:t>века,через</a:t>
            </a:r>
            <a:r>
              <a:rPr lang="ru-RU" sz="1600" dirty="0" smtClean="0"/>
              <a:t> года,</a:t>
            </a:r>
            <a:r>
              <a:rPr lang="en-US" sz="1600" dirty="0" smtClean="0"/>
              <a:t/>
            </a:r>
            <a:br>
              <a:rPr lang="en-US" sz="1600" dirty="0" smtClean="0"/>
            </a:br>
            <a:r>
              <a:rPr lang="ru-RU" sz="1600" dirty="0" smtClean="0"/>
              <a:t>-помните! </a:t>
            </a:r>
            <a:r>
              <a:rPr lang="en-US" sz="1600" dirty="0" smtClean="0"/>
              <a:t/>
            </a:r>
            <a:br>
              <a:rPr lang="en-US" sz="1600" dirty="0" smtClean="0"/>
            </a:br>
            <a:r>
              <a:rPr lang="ru-RU" sz="1600" dirty="0" smtClean="0"/>
              <a:t>Р. Рождественский </a:t>
            </a:r>
            <a:r>
              <a:rPr lang="en-US" sz="2000" dirty="0" smtClean="0"/>
              <a:t/>
            </a:r>
            <a:br>
              <a:rPr lang="en-US" sz="2000" dirty="0" smtClean="0"/>
            </a:br>
            <a:r>
              <a:rPr lang="en-US" sz="2000" dirty="0" smtClean="0"/>
              <a:t>  </a:t>
            </a:r>
            <a:endParaRPr lang="ru-RU" sz="2000" dirty="0"/>
          </a:p>
        </p:txBody>
      </p:sp>
      <p:sp>
        <p:nvSpPr>
          <p:cNvPr id="3" name="Содержимое 2"/>
          <p:cNvSpPr>
            <a:spLocks noGrp="1"/>
          </p:cNvSpPr>
          <p:nvPr>
            <p:ph idx="1"/>
          </p:nvPr>
        </p:nvSpPr>
        <p:spPr>
          <a:xfrm>
            <a:off x="928662" y="2645556"/>
            <a:ext cx="7772400" cy="4212444"/>
          </a:xfrm>
        </p:spPr>
        <p:txBody>
          <a:bodyPr/>
          <a:lstStyle/>
          <a:p>
            <a:pPr>
              <a:buNone/>
            </a:pPr>
            <a:r>
              <a:rPr lang="en-US" dirty="0" smtClean="0"/>
              <a:t> </a:t>
            </a:r>
            <a:endParaRPr lang="ru-RU" dirty="0"/>
          </a:p>
        </p:txBody>
      </p:sp>
      <p:sp>
        <p:nvSpPr>
          <p:cNvPr id="4" name="Прямоугольник 3"/>
          <p:cNvSpPr/>
          <p:nvPr/>
        </p:nvSpPr>
        <p:spPr>
          <a:xfrm>
            <a:off x="571472" y="1357298"/>
            <a:ext cx="8072494" cy="5724644"/>
          </a:xfrm>
          <a:prstGeom prst="rect">
            <a:avLst/>
          </a:prstGeom>
          <a:scene3d>
            <a:camera prst="isometricOffAxis1Right"/>
            <a:lightRig rig="threePt" dir="t"/>
          </a:scene3d>
        </p:spPr>
        <p:txBody>
          <a:bodyPr wrap="square">
            <a:spAutoFit/>
          </a:bodyPr>
          <a:lstStyle/>
          <a:p>
            <a:endParaRPr lang="ru-RU" sz="2400" dirty="0" smtClean="0"/>
          </a:p>
          <a:p>
            <a:endParaRPr lang="ru-RU" sz="2400" dirty="0" smtClean="0"/>
          </a:p>
          <a:p>
            <a:r>
              <a:rPr lang="ru-RU" sz="2400" dirty="0" smtClean="0"/>
              <a:t>«…</a:t>
            </a:r>
            <a:r>
              <a:rPr lang="ru-RU" sz="2400" dirty="0" smtClean="0"/>
              <a:t>люди Земли. Убейте войну, прокляните войну, люди Земли!»- проклятием войне и фашизму  были созданы  и звучали стихи Р. Рождественского. Не прошло и столетие, а люди забыли, что войной сыновья не рождаются.</a:t>
            </a:r>
          </a:p>
          <a:p>
            <a:r>
              <a:rPr lang="ru-RU" sz="2400" dirty="0" smtClean="0"/>
              <a:t>В первых числах августа 1999 года в Дагестан из соседней Чечни ворвались до зубов вооруженные банды чеченских сепаратистов и наемников. Бандит везде одинаков - убивает, грабит, сжигает, разрушает… </a:t>
            </a:r>
          </a:p>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  </a:t>
            </a:r>
            <a:endParaRPr lang="ru-RU" dirty="0"/>
          </a:p>
        </p:txBody>
      </p:sp>
      <p:sp>
        <p:nvSpPr>
          <p:cNvPr id="5" name="Прямоугольник 4"/>
          <p:cNvSpPr/>
          <p:nvPr/>
        </p:nvSpPr>
        <p:spPr>
          <a:xfrm>
            <a:off x="3071802" y="214290"/>
            <a:ext cx="3552845" cy="461665"/>
          </a:xfrm>
          <a:prstGeom prst="rect">
            <a:avLst/>
          </a:prstGeom>
        </p:spPr>
        <p:txBody>
          <a:bodyPr wrap="square">
            <a:spAutoFit/>
          </a:bodyPr>
          <a:lstStyle/>
          <a:p>
            <a:pPr algn="ctr"/>
            <a:r>
              <a:rPr lang="ru-RU" sz="2400" b="1" spc="-100" dirty="0" smtClean="0">
                <a:solidFill>
                  <a:srgbClr val="D6ECFF">
                    <a:satMod val="200000"/>
                  </a:srgbClr>
                </a:solidFill>
                <a:latin typeface="Consolas"/>
                <a:ea typeface="+mj-ea"/>
                <a:cs typeface="+mj-cs"/>
              </a:rPr>
              <a:t>Ради жизни на земле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2273994"/>
          </a:xfrm>
        </p:spPr>
        <p:txBody>
          <a:bodyPr/>
          <a:lstStyle/>
          <a:p>
            <a:r>
              <a:rPr lang="ru-RU" sz="1800" dirty="0" smtClean="0"/>
              <a:t>    Среди первых защитников были и наши односельчане Магомед Алиев, Мавра Ахмедов, </a:t>
            </a:r>
            <a:r>
              <a:rPr lang="ru-RU" sz="1800" dirty="0" err="1" smtClean="0"/>
              <a:t>Варис</a:t>
            </a:r>
            <a:r>
              <a:rPr lang="ru-RU" sz="1800" dirty="0" smtClean="0"/>
              <a:t> Магомедов, </a:t>
            </a:r>
            <a:r>
              <a:rPr lang="ru-RU" sz="1800" dirty="0" err="1" smtClean="0"/>
              <a:t>Гаджимурад</a:t>
            </a:r>
            <a:r>
              <a:rPr lang="ru-RU" sz="1800" dirty="0" smtClean="0"/>
              <a:t>  </a:t>
            </a:r>
            <a:r>
              <a:rPr lang="ru-RU" sz="1800" dirty="0" err="1" smtClean="0"/>
              <a:t>Сагитов</a:t>
            </a:r>
            <a:r>
              <a:rPr lang="ru-RU" sz="1800" dirty="0" smtClean="0"/>
              <a:t>, Шамиль Рамазанов, </a:t>
            </a:r>
            <a:r>
              <a:rPr lang="ru-RU" sz="1800" dirty="0" err="1" smtClean="0"/>
              <a:t>Абдужалил</a:t>
            </a:r>
            <a:r>
              <a:rPr lang="ru-RU" sz="1800" dirty="0" smtClean="0"/>
              <a:t> Халилов, </a:t>
            </a:r>
            <a:r>
              <a:rPr lang="ru-RU" sz="1800" dirty="0" err="1" smtClean="0"/>
              <a:t>Зубайри</a:t>
            </a:r>
            <a:r>
              <a:rPr lang="ru-RU" sz="1800" dirty="0" smtClean="0"/>
              <a:t> Ахмедов.                                                                                                                 </a:t>
            </a:r>
            <a:br>
              <a:rPr lang="ru-RU" sz="1800" dirty="0" smtClean="0"/>
            </a:br>
            <a:r>
              <a:rPr lang="ru-RU" sz="1800" dirty="0" smtClean="0"/>
              <a:t>    1999г. для  Алиева М.Г., Ахмедова М.М.,., Магомедова В.М., </a:t>
            </a:r>
            <a:r>
              <a:rPr lang="ru-RU" sz="1800" dirty="0" err="1" smtClean="0"/>
              <a:t>Рамазанова</a:t>
            </a:r>
            <a:r>
              <a:rPr lang="ru-RU" sz="1800" dirty="0" smtClean="0"/>
              <a:t> Ш.А. Сагитова Г.А., Халилова А.Ш. Ахмедова З.М стал годом проверки стойкости духа, силы воли, верности дружбе.</a:t>
            </a:r>
            <a:endParaRPr lang="ru-RU" sz="1800" dirty="0"/>
          </a:p>
        </p:txBody>
      </p:sp>
      <p:pic>
        <p:nvPicPr>
          <p:cNvPr id="3075" name="Picture 3" descr="C:\Documents and Settings\Admin\Рабочий стол\Мавра\Абдужалил\img-20141018-wa0008.jpg"/>
          <p:cNvPicPr>
            <a:picLocks noChangeAspect="1" noChangeArrowheads="1"/>
          </p:cNvPicPr>
          <p:nvPr/>
        </p:nvPicPr>
        <p:blipFill>
          <a:blip r:embed="rId2" cstate="print"/>
          <a:srcRect/>
          <a:stretch>
            <a:fillRect/>
          </a:stretch>
        </p:blipFill>
        <p:spPr bwMode="auto">
          <a:xfrm>
            <a:off x="1571604" y="2714620"/>
            <a:ext cx="6215106" cy="335758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Documents and Settings\Admin\Рабочий стол\Мавра\IMG-20141016-WA0014.jpg"/>
          <p:cNvPicPr>
            <a:picLocks noChangeAspect="1" noChangeArrowheads="1"/>
          </p:cNvPicPr>
          <p:nvPr/>
        </p:nvPicPr>
        <p:blipFill>
          <a:blip r:embed="rId3" cstate="print">
            <a:lum contrast="10000"/>
          </a:blip>
          <a:srcRect/>
          <a:stretch>
            <a:fillRect/>
          </a:stretch>
        </p:blipFill>
        <p:spPr bwMode="auto">
          <a:xfrm>
            <a:off x="571472" y="285728"/>
            <a:ext cx="1928826" cy="2357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4" descr="C:\Documents and Settings\Admin\Рабочий стол\Мавра\IMG-20141016-WA0007.jpg"/>
          <p:cNvPicPr>
            <a:picLocks noGrp="1" noChangeAspect="1" noChangeArrowheads="1"/>
          </p:cNvPicPr>
          <p:nvPr>
            <p:ph idx="1"/>
          </p:nvPr>
        </p:nvPicPr>
        <p:blipFill>
          <a:blip r:embed="rId4" cstate="print"/>
          <a:srcRect/>
          <a:stretch>
            <a:fillRect/>
          </a:stretch>
        </p:blipFill>
        <p:spPr bwMode="auto">
          <a:xfrm>
            <a:off x="357158" y="2857496"/>
            <a:ext cx="5357850" cy="3136918"/>
          </a:xfrm>
          <a:prstGeom prst="rect">
            <a:avLst/>
          </a:prstGeom>
          <a:noFill/>
          <a:effectLst>
            <a:reflection blurRad="6350" stA="50000" endA="300" endPos="38500" dist="50800" dir="5400000" sy="-100000" algn="bl" rotWithShape="0"/>
          </a:effectLst>
        </p:spPr>
      </p:pic>
      <p:sp>
        <p:nvSpPr>
          <p:cNvPr id="2" name="Заголовок 1"/>
          <p:cNvSpPr>
            <a:spLocks noGrp="1"/>
          </p:cNvSpPr>
          <p:nvPr>
            <p:ph type="title"/>
          </p:nvPr>
        </p:nvSpPr>
        <p:spPr>
          <a:xfrm>
            <a:off x="2643174" y="512064"/>
            <a:ext cx="6500826" cy="1345300"/>
          </a:xfrm>
          <a:effectLst>
            <a:reflection blurRad="6350" stA="50000" endA="300" endPos="38500" dist="50800" dir="5400000" sy="-100000" algn="bl" rotWithShape="0"/>
          </a:effectLst>
        </p:spPr>
        <p:style>
          <a:lnRef idx="0">
            <a:scrgbClr r="0" g="0" b="0"/>
          </a:lnRef>
          <a:fillRef idx="1002">
            <a:schemeClr val="lt2"/>
          </a:fillRef>
          <a:effectRef idx="0">
            <a:scrgbClr r="0" g="0" b="0"/>
          </a:effectRef>
          <a:fontRef idx="major"/>
        </p:style>
        <p:txBody>
          <a:bodyPr/>
          <a:lstStyle/>
          <a:p>
            <a:pPr algn="ctr"/>
            <a:r>
              <a:rPr lang="ru-RU" sz="2800" dirty="0" smtClean="0"/>
              <a:t>Встреча с командиром взвода ОМОН-2 майором полиции Ахмедовым Мавра           Магомедовичем</a:t>
            </a:r>
            <a:endParaRPr lang="ru-RU" sz="2800" dirty="0"/>
          </a:p>
        </p:txBody>
      </p:sp>
      <p:sp>
        <p:nvSpPr>
          <p:cNvPr id="12" name="Прямоугольник 11"/>
          <p:cNvSpPr/>
          <p:nvPr/>
        </p:nvSpPr>
        <p:spPr>
          <a:xfrm>
            <a:off x="5786446" y="3286124"/>
            <a:ext cx="3000396" cy="2031325"/>
          </a:xfrm>
          <a:prstGeom prst="rect">
            <a:avLst/>
          </a:prstGeom>
          <a:effectLst>
            <a:reflection blurRad="6350" stA="50000" endA="300" endPos="38500" dist="50800" dir="5400000" sy="-100000" algn="bl" rotWithShape="0"/>
          </a:effectLst>
        </p:spPr>
        <p:style>
          <a:lnRef idx="0">
            <a:scrgbClr r="0" g="0" b="0"/>
          </a:lnRef>
          <a:fillRef idx="1002">
            <a:schemeClr val="dk2"/>
          </a:fillRef>
          <a:effectRef idx="0">
            <a:scrgbClr r="0" g="0" b="0"/>
          </a:effectRef>
          <a:fontRef idx="major"/>
        </p:style>
        <p:txBody>
          <a:bodyPr wrap="square">
            <a:spAutoFit/>
          </a:bodyPr>
          <a:lstStyle/>
          <a:p>
            <a:r>
              <a:rPr lang="ru-RU" dirty="0" smtClean="0">
                <a:solidFill>
                  <a:schemeClr val="tx2"/>
                </a:solidFill>
              </a:rPr>
              <a:t>-Ради чего вы воевали?</a:t>
            </a:r>
          </a:p>
          <a:p>
            <a:r>
              <a:rPr lang="ru-RU" dirty="0" smtClean="0">
                <a:solidFill>
                  <a:schemeClr val="tx2"/>
                </a:solidFill>
              </a:rPr>
              <a:t>-Ради своего Дагестана, чтоб война никогда не вошла в дом моих земляков, одним словом, ради счастья и мира на моей земле.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C:\Documents and Settings\Admin\Рабочий стол\Мавра\IMG-20141016-WA0013.jpg"/>
          <p:cNvPicPr/>
          <p:nvPr/>
        </p:nvPicPr>
        <p:blipFill>
          <a:blip r:embed="rId3" cstate="print"/>
          <a:srcRect/>
          <a:stretch>
            <a:fillRect/>
          </a:stretch>
        </p:blipFill>
        <p:spPr bwMode="auto">
          <a:xfrm>
            <a:off x="4286248" y="428604"/>
            <a:ext cx="3500462" cy="2000240"/>
          </a:xfrm>
          <a:prstGeom prst="rect">
            <a:avLst/>
          </a:prstGeom>
          <a:noFill/>
          <a:ln w="9525">
            <a:noFill/>
            <a:miter lim="800000"/>
            <a:headEnd/>
            <a:tailEnd/>
          </a:ln>
          <a:effectLst>
            <a:reflection blurRad="6350" stA="50000" endA="300" endPos="38500" dist="50800" dir="5400000" sy="-100000" algn="bl" rotWithShape="0"/>
          </a:effectLst>
        </p:spPr>
      </p:pic>
      <p:pic>
        <p:nvPicPr>
          <p:cNvPr id="7" name="Picture 3" descr="C:\Documents and Settings\Admin\Рабочий стол\Мавра\IMG-20141016-WA0002.jpg"/>
          <p:cNvPicPr>
            <a:picLocks noChangeAspect="1" noChangeArrowheads="1"/>
          </p:cNvPicPr>
          <p:nvPr/>
        </p:nvPicPr>
        <p:blipFill>
          <a:blip r:embed="rId4" cstate="print"/>
          <a:srcRect/>
          <a:stretch>
            <a:fillRect/>
          </a:stretch>
        </p:blipFill>
        <p:spPr bwMode="auto">
          <a:xfrm>
            <a:off x="4786314" y="4286256"/>
            <a:ext cx="3429024" cy="2143140"/>
          </a:xfrm>
          <a:prstGeom prst="rect">
            <a:avLst/>
          </a:prstGeom>
          <a:noFill/>
          <a:effectLst/>
        </p:spPr>
      </p:pic>
      <p:sp>
        <p:nvSpPr>
          <p:cNvPr id="2" name="Заголовок 1"/>
          <p:cNvSpPr>
            <a:spLocks noGrp="1"/>
          </p:cNvSpPr>
          <p:nvPr>
            <p:ph type="title"/>
          </p:nvPr>
        </p:nvSpPr>
        <p:spPr/>
        <p:txBody>
          <a:bodyPr/>
          <a:lstStyle/>
          <a:p>
            <a:r>
              <a:rPr lang="ru-RU" dirty="0" smtClean="0"/>
              <a:t/>
            </a:r>
            <a:br>
              <a:rPr lang="ru-RU" dirty="0" smtClean="0"/>
            </a:br>
            <a:endParaRPr lang="ru-RU" dirty="0"/>
          </a:p>
        </p:txBody>
      </p:sp>
      <p:sp>
        <p:nvSpPr>
          <p:cNvPr id="9" name="Текст 8"/>
          <p:cNvSpPr>
            <a:spLocks noGrp="1"/>
          </p:cNvSpPr>
          <p:nvPr>
            <p:ph type="body" idx="1"/>
          </p:nvPr>
        </p:nvSpPr>
        <p:spPr>
          <a:xfrm>
            <a:off x="285720" y="428604"/>
            <a:ext cx="3471858" cy="2000264"/>
          </a:xfrm>
        </p:spPr>
        <p:style>
          <a:lnRef idx="0">
            <a:scrgbClr r="0" g="0" b="0"/>
          </a:lnRef>
          <a:fillRef idx="1002">
            <a:schemeClr val="lt1"/>
          </a:fillRef>
          <a:effectRef idx="0">
            <a:scrgbClr r="0" g="0" b="0"/>
          </a:effectRef>
          <a:fontRef idx="major"/>
        </p:style>
        <p:txBody>
          <a:bodyPr>
            <a:normAutofit fontScale="55000" lnSpcReduction="20000"/>
          </a:bodyPr>
          <a:lstStyle/>
          <a:p>
            <a:endParaRPr lang="ru-RU" dirty="0" smtClean="0">
              <a:solidFill>
                <a:schemeClr val="tx2"/>
              </a:solidFill>
            </a:endParaRPr>
          </a:p>
          <a:p>
            <a:r>
              <a:rPr lang="ru-RU" dirty="0" smtClean="0">
                <a:solidFill>
                  <a:schemeClr val="tx2"/>
                </a:solidFill>
              </a:rPr>
              <a:t>-Какой  урок вы вынесли из этих событий?</a:t>
            </a:r>
          </a:p>
          <a:p>
            <a:r>
              <a:rPr lang="ru-RU" dirty="0" smtClean="0">
                <a:solidFill>
                  <a:schemeClr val="tx2"/>
                </a:solidFill>
              </a:rPr>
              <a:t>- Я понял, что наш народ непобедим: во-первых, силой своей дружбы,  во-вторых, силой  своего мужества. Когда мы едины- нам море по колено. Это вам, молодым крепко надо помнит</a:t>
            </a:r>
          </a:p>
          <a:p>
            <a:endParaRPr lang="ru-RU" dirty="0"/>
          </a:p>
        </p:txBody>
      </p:sp>
      <p:sp>
        <p:nvSpPr>
          <p:cNvPr id="12" name="Текст 11"/>
          <p:cNvSpPr>
            <a:spLocks noGrp="1"/>
          </p:cNvSpPr>
          <p:nvPr>
            <p:ph type="body" sz="half" idx="3"/>
          </p:nvPr>
        </p:nvSpPr>
        <p:spPr>
          <a:xfrm>
            <a:off x="4572000" y="3143248"/>
            <a:ext cx="4041775" cy="639762"/>
          </a:xfrm>
        </p:spPr>
        <p:style>
          <a:lnRef idx="0">
            <a:scrgbClr r="0" g="0" b="0"/>
          </a:lnRef>
          <a:fillRef idx="1002">
            <a:schemeClr val="lt1"/>
          </a:fillRef>
          <a:effectRef idx="0">
            <a:scrgbClr r="0" g="0" b="0"/>
          </a:effectRef>
          <a:fontRef idx="major"/>
        </p:style>
        <p:txBody>
          <a:bodyPr>
            <a:normAutofit fontScale="85000" lnSpcReduction="20000"/>
          </a:bodyPr>
          <a:lstStyle/>
          <a:p>
            <a:r>
              <a:rPr lang="ru-RU" b="0" i="1" dirty="0" smtClean="0">
                <a:solidFill>
                  <a:schemeClr val="tx2"/>
                </a:solidFill>
              </a:rPr>
              <a:t>Суровый боец – добрый, любящий и любимый семьянин</a:t>
            </a:r>
            <a:endParaRPr lang="ru-RU" b="0" i="1" dirty="0">
              <a:solidFill>
                <a:schemeClr val="tx2"/>
              </a:solidFill>
            </a:endParaRPr>
          </a:p>
        </p:txBody>
      </p:sp>
      <p:sp>
        <p:nvSpPr>
          <p:cNvPr id="3" name="Содержимое 2"/>
          <p:cNvSpPr>
            <a:spLocks noGrp="1"/>
          </p:cNvSpPr>
          <p:nvPr>
            <p:ph sz="quarter" idx="2"/>
          </p:nvPr>
        </p:nvSpPr>
        <p:spPr>
          <a:xfrm>
            <a:off x="928662" y="4429132"/>
            <a:ext cx="3571900" cy="2000264"/>
          </a:xfrm>
        </p:spPr>
        <p:style>
          <a:lnRef idx="0">
            <a:scrgbClr r="0" g="0" b="0"/>
          </a:lnRef>
          <a:fillRef idx="1002">
            <a:schemeClr val="lt1"/>
          </a:fillRef>
          <a:effectRef idx="0">
            <a:scrgbClr r="0" g="0" b="0"/>
          </a:effectRef>
          <a:fontRef idx="major"/>
        </p:style>
        <p:txBody>
          <a:bodyPr anchor="ctr">
            <a:noAutofit/>
          </a:bodyPr>
          <a:lstStyle/>
          <a:p>
            <a:pPr indent="-288000">
              <a:spcBef>
                <a:spcPts val="0"/>
              </a:spcBef>
              <a:buNone/>
            </a:pPr>
            <a:r>
              <a:rPr lang="ru-RU" sz="1400" dirty="0" smtClean="0">
                <a:solidFill>
                  <a:schemeClr val="tx2"/>
                </a:solidFill>
              </a:rPr>
              <a:t>Мужество и отвага Мавры </a:t>
            </a:r>
          </a:p>
          <a:p>
            <a:pPr indent="-288000">
              <a:spcBef>
                <a:spcPts val="0"/>
              </a:spcBef>
              <a:buNone/>
            </a:pPr>
            <a:r>
              <a:rPr lang="ru-RU" sz="1400" dirty="0" smtClean="0">
                <a:solidFill>
                  <a:schemeClr val="tx2"/>
                </a:solidFill>
              </a:rPr>
              <a:t>Магомедовича не остались </a:t>
            </a:r>
          </a:p>
          <a:p>
            <a:pPr indent="-288000">
              <a:spcBef>
                <a:spcPts val="0"/>
              </a:spcBef>
              <a:buNone/>
            </a:pPr>
            <a:r>
              <a:rPr lang="ru-RU" sz="1400" dirty="0" smtClean="0">
                <a:solidFill>
                  <a:schemeClr val="tx2"/>
                </a:solidFill>
              </a:rPr>
              <a:t>незамеченными. </a:t>
            </a:r>
          </a:p>
          <a:p>
            <a:pPr>
              <a:buNone/>
            </a:pPr>
            <a:r>
              <a:rPr lang="ru-RU" sz="1400" dirty="0" smtClean="0">
                <a:solidFill>
                  <a:schemeClr val="tx2"/>
                </a:solidFill>
              </a:rPr>
              <a:t>В 2000г. президент РФ В.В.Путин      вручил ему медаль «За отвагу».</a:t>
            </a:r>
            <a:endParaRPr lang="ru-RU" sz="1400" b="1" dirty="0">
              <a:solidFill>
                <a:schemeClr val="tx2"/>
              </a:solidFill>
            </a:endParaRPr>
          </a:p>
        </p:txBody>
      </p:sp>
      <p:pic>
        <p:nvPicPr>
          <p:cNvPr id="10" name="Рисунок 9" descr="C:\Documents and Settings\Admin\Рабочий стол\Книга\4.jpg"/>
          <p:cNvPicPr/>
          <p:nvPr/>
        </p:nvPicPr>
        <p:blipFill>
          <a:blip r:embed="rId5" cstate="print"/>
          <a:srcRect/>
          <a:stretch>
            <a:fillRect/>
          </a:stretch>
        </p:blipFill>
        <p:spPr bwMode="auto">
          <a:xfrm>
            <a:off x="642910" y="2500306"/>
            <a:ext cx="3357586" cy="1895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2111</TotalTime>
  <Words>3451</Words>
  <Application>Microsoft Office PowerPoint</Application>
  <PresentationFormat>Экран (4:3)</PresentationFormat>
  <Paragraphs>218</Paragraphs>
  <Slides>26</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Метро</vt:lpstr>
      <vt:lpstr> Исследовательская работа  Мы дружбой народов сильны   Ради жизни на земле…    </vt:lpstr>
      <vt:lpstr> «Истинное величие наций слагается из тех же качеств, которые составляют подлинное величие отдельных людей»       И. Самнер – государственный деятель </vt:lpstr>
      <vt:lpstr>Цель и задачи исследовательской работы </vt:lpstr>
      <vt:lpstr>Актуальность темы исследования  продиктована стремлением сохранить память о земляках – участниках событий 2-ой Чеченской войны, погибших и оставшихся в живых, и необходимостью формирования патриотизма, чувства гордости за свою малую Родину, за своих земляков.  </vt:lpstr>
      <vt:lpstr>Новизна исследования   во-первых, в том, что именно личное соприкосновение с исторической  и современной информацией о родных, близких тебе людях, которые своими боевыми подвигами прославляли имя родной земли,  воспевали дружбу народов, как основополагающее начало всего единства, что позволяет каждому задуматься о мерах  своей сопричастности  в необходимости уберечь и сохранить мир ради жизни на земле, задуматься над тем, что в жизни всегда есть место подвигу;        во-вторых, основные сведения, изложенные в работе, получены от информаторов - наших односельчан и ранее нигде не публиковались.                              </vt:lpstr>
      <vt:lpstr>Помните!                                                                                                                                                                                                                                                                                                                            Через века,через года, -помните!  Р. Рождественский    </vt:lpstr>
      <vt:lpstr>    Среди первых защитников были и наши односельчане Магомед Алиев, Мавра Ахмедов, Варис Магомедов, Гаджимурад  Сагитов, Шамиль Рамазанов, Абдужалил Халилов, Зубайри Ахмедов.                                                                                                                      1999г. для  Алиева М.Г., Ахмедова М.М.,., Магомедова В.М., Рамазанова Ш.А. Сагитова Г.А., Халилова А.Ш. Ахмедова З.М стал годом проверки стойкости духа, силы воли, верности дружбе.</vt:lpstr>
      <vt:lpstr>Встреча с командиром взвода ОМОН-2 майором полиции Ахмедовым Мавра           Магомедовичем</vt:lpstr>
      <vt:lpstr> </vt:lpstr>
      <vt:lpstr>     Ахмедов Мавра Магомедович</vt:lpstr>
      <vt:lpstr>Вооруженные посты на дорогах, зеленые флаги и вывеска: "здесь действуют нормы Шариата". Летом  98г.3 дагестанских села Кадар, Карамахи и Чабанмахи де-факто перешли под контроль адептов радикального исламского течения - ваххабизма.</vt:lpstr>
      <vt:lpstr>  Встреча с Сагитовым Г.А.</vt:lpstr>
      <vt:lpstr>                                     Встреча с Халиловым А.Ш.</vt:lpstr>
      <vt:lpstr>         НОВОЛАКСКАЯ ЗОНА</vt:lpstr>
      <vt:lpstr>Магомедов Магомедкамиль Рамазанович</vt:lpstr>
      <vt:lpstr>  Ахмедов Зубайри Магомедалиевич </vt:lpstr>
      <vt:lpstr>Слайд 17</vt:lpstr>
      <vt:lpstr>  Ахмедов Зубайри Магомедалиевич </vt:lpstr>
      <vt:lpstr>Слайд 19</vt:lpstr>
      <vt:lpstr>Слайд 20</vt:lpstr>
      <vt:lpstr>Слайд 21</vt:lpstr>
      <vt:lpstr>Слайд 22</vt:lpstr>
      <vt:lpstr>       «Народ есть неиссякаемый источник энергии, единственно способный претворить все возможное – в необходимое, все мечты – в реальность»                                                          М.Горький</vt:lpstr>
      <vt:lpstr>Мероприятия в честь защитников Дагестана  </vt:lpstr>
      <vt:lpstr>Результаты работы и выводы: всесторонне изучены и систематизированы сведения о событиях августа-сентября 1999 г., о моих земляках- солдатах правопорядка , внесших свой бесценный вклад в Победу над самым страшным явлением современности- международным терроризмом, о людях, которые живут рядом с нами, об их судьбах, скрепленных дружбой и любовью. Результаты исследований  могут быть использованы  при проведении уроков истории, тематических классных часов и Уроков Мужества. Мы учащиеся Шангодинско-Шитлибской школы провели ряд мероприятия в честь защитников Дагестана и работаем над созданием книги-раскладушки «Наши славные земляки»  </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192</cp:revision>
  <dcterms:modified xsi:type="dcterms:W3CDTF">2015-03-21T11:17:17Z</dcterms:modified>
</cp:coreProperties>
</file>