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330" r:id="rId4"/>
    <p:sldId id="331" r:id="rId5"/>
    <p:sldId id="332" r:id="rId6"/>
    <p:sldId id="338" r:id="rId7"/>
    <p:sldId id="316" r:id="rId8"/>
    <p:sldId id="339" r:id="rId9"/>
    <p:sldId id="329" r:id="rId10"/>
    <p:sldId id="340" r:id="rId11"/>
    <p:sldId id="321" r:id="rId12"/>
    <p:sldId id="322" r:id="rId13"/>
    <p:sldId id="323" r:id="rId14"/>
    <p:sldId id="314" r:id="rId15"/>
    <p:sldId id="324" r:id="rId16"/>
  </p:sldIdLst>
  <p:sldSz cx="9906000" cy="6858000" type="A4"/>
  <p:notesSz cx="6669088" cy="9928225"/>
  <p:defaultTextStyle>
    <a:defPPr>
      <a:defRPr lang="ru-RU"/>
    </a:defPPr>
    <a:lvl1pPr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491" indent="-17457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3744" indent="-39674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2995" indent="-61891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0660" indent="-82520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7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4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8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372929"/>
    <a:srgbClr val="FFFF00"/>
    <a:srgbClr val="2323E3"/>
    <a:srgbClr val="FFCC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8243" autoAdjust="0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C82E2D-4658-41F8-ABE9-8A2826C31470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D4363F-C2AB-4700-B718-DED958BF2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4491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3744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2995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0660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9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6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80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627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8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274411"/>
            <a:ext cx="8915892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4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9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4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7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7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C6AF7F-8B23-4216-947A-AFEADD42EA87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2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4BBEB1-D343-4996-AB0C-DCE6FB9C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28.11.2015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school5@krsnet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ставка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И НАУКИ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РД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74009"/>
              </p:ext>
            </p:extLst>
          </p:nvPr>
        </p:nvGraphicFramePr>
        <p:xfrm>
          <a:off x="96097" y="999399"/>
          <a:ext cx="9713460" cy="5765920"/>
        </p:xfrm>
        <a:graphic>
          <a:graphicData uri="http://schemas.openxmlformats.org/drawingml/2006/table">
            <a:tbl>
              <a:tblPr/>
              <a:tblGrid>
                <a:gridCol w="608432"/>
                <a:gridCol w="5688632"/>
                <a:gridCol w="34163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35609"/>
              </p:ext>
            </p:extLst>
          </p:nvPr>
        </p:nvGraphicFramePr>
        <p:xfrm>
          <a:off x="71946" y="987912"/>
          <a:ext cx="9753323" cy="5810553"/>
        </p:xfrm>
        <a:graphic>
          <a:graphicData uri="http://schemas.openxmlformats.org/drawingml/2006/table">
            <a:tbl>
              <a:tblPr/>
              <a:tblGrid>
                <a:gridCol w="612832"/>
                <a:gridCol w="5730943"/>
                <a:gridCol w="3409548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есть в котельной ,в здании школы нет 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7301"/>
              </p:ext>
            </p:extLst>
          </p:nvPr>
        </p:nvGraphicFramePr>
        <p:xfrm>
          <a:off x="63852" y="989347"/>
          <a:ext cx="9777600" cy="2486518"/>
        </p:xfrm>
        <a:graphic>
          <a:graphicData uri="http://schemas.openxmlformats.org/drawingml/2006/table">
            <a:tbl>
              <a:tblPr/>
              <a:tblGrid>
                <a:gridCol w="610356"/>
                <a:gridCol w="5686584"/>
                <a:gridCol w="3480660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ПГ- расстояние 25м.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3» -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08.2011г.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улицу и передается в ПЧ-15.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724120"/>
              </p:ext>
            </p:extLst>
          </p:nvPr>
        </p:nvGraphicFramePr>
        <p:xfrm>
          <a:off x="128590" y="1021717"/>
          <a:ext cx="9648825" cy="4325941"/>
        </p:xfrm>
        <a:graphic>
          <a:graphicData uri="http://schemas.openxmlformats.org/drawingml/2006/table">
            <a:tbl>
              <a:tblPr/>
              <a:tblGrid>
                <a:gridCol w="602975"/>
                <a:gridCol w="2187311"/>
                <a:gridCol w="3178436"/>
                <a:gridCol w="3680103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23.08.201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(Плановая)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Инспектор по МЧС по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Кумторкалинскому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району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и техническое обслуживание пожарной сигнализации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" y="959401"/>
            <a:ext cx="4536504" cy="5760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008" y="1124744"/>
            <a:ext cx="4464496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согласования)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008"/>
            <a:ext cx="9906000" cy="59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Среднеобразовательная школа № 1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315"/>
              </p:ext>
            </p:extLst>
          </p:nvPr>
        </p:nvGraphicFramePr>
        <p:xfrm>
          <a:off x="236578" y="1124744"/>
          <a:ext cx="9468950" cy="3179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13407"/>
                <a:gridCol w="655543"/>
              </a:tblGrid>
              <a:tr h="5067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Космический снимок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5770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План-эвакуации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чердака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Оперативно-технические характеристики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 учета проверки надзорными органами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6168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Декларация пожарной безопасности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0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9906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97" y="913115"/>
            <a:ext cx="114517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2702703" y="2393149"/>
            <a:ext cx="1785950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09728" y="1857364"/>
            <a:ext cx="2864887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/>
              <a:t>ГКОУ «Шангодинско-Шитлибская СОШ </a:t>
            </a:r>
          </a:p>
          <a:p>
            <a:r>
              <a:rPr lang="ru-RU" sz="1100" b="1" dirty="0" err="1" smtClean="0"/>
              <a:t>Гунибского</a:t>
            </a:r>
            <a:r>
              <a:rPr lang="ru-RU" sz="1100" b="1" dirty="0" smtClean="0"/>
              <a:t> района»</a:t>
            </a:r>
          </a:p>
          <a:p>
            <a:r>
              <a:rPr lang="ru-RU" sz="1100" b="1" dirty="0" smtClean="0"/>
              <a:t> 368086 </a:t>
            </a:r>
            <a:r>
              <a:rPr lang="ru-RU" sz="1100" b="1" dirty="0" err="1" smtClean="0"/>
              <a:t>Кумторкалинский</a:t>
            </a:r>
            <a:r>
              <a:rPr lang="ru-RU" sz="1100" b="1" dirty="0" smtClean="0"/>
              <a:t> район, к. </a:t>
            </a:r>
            <a:r>
              <a:rPr lang="ru-RU" sz="1100" b="1" dirty="0" err="1" smtClean="0"/>
              <a:t>Кумтоп</a:t>
            </a:r>
            <a:endParaRPr lang="ru-RU" sz="1100" b="1" dirty="0" smtClean="0"/>
          </a:p>
          <a:p>
            <a:r>
              <a:rPr lang="ru-RU" sz="1100" b="1" dirty="0" smtClean="0"/>
              <a:t> агрофирмы «</a:t>
            </a:r>
            <a:r>
              <a:rPr lang="ru-RU" sz="1100" b="1" dirty="0" err="1" smtClean="0"/>
              <a:t>Шангода</a:t>
            </a:r>
            <a:r>
              <a:rPr lang="ru-RU" sz="1100" b="1" dirty="0" smtClean="0"/>
              <a:t>» </a:t>
            </a:r>
            <a:r>
              <a:rPr lang="ru-RU" sz="1100" b="1" dirty="0" err="1" smtClean="0"/>
              <a:t>Гунибского</a:t>
            </a:r>
            <a:r>
              <a:rPr lang="ru-RU" sz="1100" b="1" dirty="0" smtClean="0"/>
              <a:t> района</a:t>
            </a:r>
          </a:p>
          <a:p>
            <a:r>
              <a:rPr lang="en-US" sz="1100" b="1" dirty="0" smtClean="0"/>
              <a:t>E-mail: </a:t>
            </a:r>
            <a:r>
              <a:rPr lang="en-US" sz="1100" b="1" u="sng" dirty="0" err="1" smtClean="0">
                <a:hlinkClick r:id="rId4"/>
              </a:rPr>
              <a:t>shan</a:t>
            </a:r>
            <a:r>
              <a:rPr lang="en-US" sz="1100" b="1" u="sng" dirty="0" smtClean="0">
                <a:hlinkClick r:id="rId4"/>
              </a:rPr>
              <a:t>. </a:t>
            </a:r>
            <a:r>
              <a:rPr lang="en-US" sz="1100" b="1" dirty="0" smtClean="0">
                <a:hlinkClick r:id="rId4"/>
              </a:rPr>
              <a:t>shit. sosh@gmail.com</a:t>
            </a:r>
            <a:endParaRPr lang="ru-RU" sz="1100" b="1" dirty="0" smtClean="0"/>
          </a:p>
          <a:p>
            <a:endParaRPr lang="ru-RU" sz="1100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0" y="0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0" y="8001008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8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786" y="1285860"/>
            <a:ext cx="7643866" cy="4429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0"/>
            <a:ext cx="9906000" cy="121442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49"/>
          <p:cNvGrpSpPr>
            <a:grpSpLocks/>
          </p:cNvGrpSpPr>
          <p:nvPr/>
        </p:nvGrpSpPr>
        <p:grpSpPr bwMode="auto">
          <a:xfrm>
            <a:off x="4024306" y="3571876"/>
            <a:ext cx="363603" cy="196998"/>
            <a:chOff x="2018" y="2750"/>
            <a:chExt cx="361" cy="309"/>
          </a:xfrm>
        </p:grpSpPr>
        <p:sp>
          <p:nvSpPr>
            <p:cNvPr id="8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6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1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2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3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4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5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6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7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8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9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0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1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2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3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4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5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6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7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8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9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0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381628" y="1285860"/>
            <a:ext cx="3392876" cy="1821981"/>
          </a:xfrm>
          <a:prstGeom prst="rect">
            <a:avLst/>
          </a:prstGeom>
          <a:solidFill>
            <a:srgbClr val="D9D9D9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127954" tIns="63980" rIns="127954" bIns="63980">
            <a:spAutoFit/>
          </a:bodyPr>
          <a:lstStyle>
            <a:defPPr>
              <a:defRPr lang="ru-RU"/>
            </a:defPPr>
            <a:lvl1pPr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635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6113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5875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населенного пункта: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площадь территории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–40г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количество проживающего населения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 чел. </a:t>
            </a:r>
          </a:p>
          <a:p>
            <a:pPr lvl="0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(из них детей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123) 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количество домов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–250 (из них нежилых 0);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социально-значимых объектов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контора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1;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д/к – 1</a:t>
            </a:r>
          </a:p>
          <a:p>
            <a:pPr>
              <a:buFontTx/>
              <a:buChar char="-"/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сад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buFontTx/>
              <a:buChar char="-"/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-школа-1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ФП – 1</a:t>
            </a:r>
          </a:p>
        </p:txBody>
      </p: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0" y="5760720"/>
          <a:ext cx="9906000" cy="1097280"/>
        </p:xfrm>
        <a:graphic>
          <a:graphicData uri="http://schemas.openxmlformats.org/drawingml/2006/table">
            <a:tbl>
              <a:tblPr/>
              <a:tblGrid>
                <a:gridCol w="9906000"/>
              </a:tblGrid>
              <a:tr h="930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 Характеристика прилегающей местности: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ГКОУ «Шангодинско-Шитлибская СОШ» расположена на территории  центрального </a:t>
                      </a:r>
                      <a:r>
                        <a:rPr lang="ru-RU" sz="1100" b="1" dirty="0" err="1">
                          <a:latin typeface="Calibri"/>
                          <a:ea typeface="Calibri"/>
                          <a:cs typeface="Times New Roman"/>
                        </a:rPr>
                        <a:t>прикутанного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хозяйства Агрофирмы « </a:t>
                      </a:r>
                      <a:r>
                        <a:rPr lang="ru-RU" sz="1100" b="1" dirty="0" err="1">
                          <a:latin typeface="Calibri"/>
                          <a:ea typeface="Calibri"/>
                          <a:cs typeface="Times New Roman"/>
                        </a:rPr>
                        <a:t>Шангода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1100" b="1" dirty="0" err="1">
                          <a:latin typeface="Calibri"/>
                          <a:ea typeface="Calibri"/>
                          <a:cs typeface="Times New Roman"/>
                        </a:rPr>
                        <a:t>Гунибского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района, Широта: 43°2′5.72″N (43.034921)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Долгота: 47°14′10.59″E (47.236275)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100" b="1" dirty="0" err="1">
                          <a:latin typeface="Calibri"/>
                          <a:ea typeface="Calibri"/>
                          <a:cs typeface="Times New Roman"/>
                        </a:rPr>
                        <a:t>Северо-Востока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в 200метрах от  территории школы проходит федеральная  автомобильная трасса,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На Юге-Западе в 3 километрах проходит железнодорожная ветвь «Махачкала-Буйнакск» и Дагестанский заказник «</a:t>
                      </a:r>
                      <a:r>
                        <a:rPr lang="ru-RU" sz="1100" b="1" dirty="0" err="1">
                          <a:latin typeface="Calibri"/>
                          <a:ea typeface="Calibri"/>
                          <a:cs typeface="Times New Roman"/>
                        </a:rPr>
                        <a:t>Сары-кум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расстояние до проезжей части дорог от 15 до 35 м.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1" name="Прямая со стрелкой 90"/>
          <p:cNvCxnSpPr/>
          <p:nvPr/>
        </p:nvCxnSpPr>
        <p:spPr>
          <a:xfrm rot="5400000">
            <a:off x="3667116" y="2928934"/>
            <a:ext cx="11430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2238356" y="2214554"/>
            <a:ext cx="2497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Calibri"/>
                <a:ea typeface="Calibri"/>
                <a:cs typeface="Times New Roman"/>
              </a:rPr>
              <a:t>федеральная  автомобильная трасса</a:t>
            </a:r>
            <a:endParaRPr lang="ru-RU" sz="10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6238884" y="5000636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>
                <a:latin typeface="Calibri"/>
                <a:ea typeface="Calibri"/>
                <a:cs typeface="Times New Roman"/>
              </a:rPr>
              <a:t>железнодорожная ветвь «Махачкала-Буйнакск» </a:t>
            </a:r>
          </a:p>
          <a:p>
            <a:r>
              <a:rPr lang="ru-RU" sz="1000" b="1" dirty="0" smtClean="0">
                <a:latin typeface="Calibri"/>
                <a:ea typeface="Calibri"/>
                <a:cs typeface="Times New Roman"/>
              </a:rPr>
              <a:t>и Дагестанский заказник «</a:t>
            </a:r>
            <a:r>
              <a:rPr lang="ru-RU" sz="1000" b="1" dirty="0" err="1" smtClean="0">
                <a:latin typeface="Calibri"/>
                <a:ea typeface="Calibri"/>
                <a:cs typeface="Times New Roman"/>
              </a:rPr>
              <a:t>Сары-кум</a:t>
            </a:r>
            <a:r>
              <a:rPr lang="ru-RU" sz="1000" b="1" dirty="0" smtClean="0">
                <a:latin typeface="Calibri"/>
                <a:ea typeface="Calibri"/>
                <a:cs typeface="Times New Roman"/>
              </a:rPr>
              <a:t>»</a:t>
            </a:r>
            <a:endParaRPr lang="ru-RU" sz="1000" b="1" dirty="0"/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4381496" y="3786190"/>
            <a:ext cx="4429156" cy="1785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1761590" y="2143540"/>
            <a:ext cx="5036548" cy="4724425"/>
            <a:chOff x="1761590" y="2143540"/>
            <a:chExt cx="5036548" cy="4724425"/>
          </a:xfrm>
        </p:grpSpPr>
        <p:sp>
          <p:nvSpPr>
            <p:cNvPr id="5" name="Прямоугольник 4"/>
            <p:cNvSpPr/>
            <p:nvPr/>
          </p:nvSpPr>
          <p:spPr>
            <a:xfrm rot="5400000">
              <a:off x="5163869" y="4146826"/>
              <a:ext cx="711575" cy="418935"/>
            </a:xfrm>
            <a:prstGeom prst="rect">
              <a:avLst/>
            </a:prstGeom>
            <a:ln w="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5400000">
              <a:off x="4343825" y="4962965"/>
              <a:ext cx="382496" cy="407226"/>
            </a:xfrm>
            <a:prstGeom prst="rect">
              <a:avLst/>
            </a:prstGeom>
            <a:ln w="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52803" y="3500438"/>
              <a:ext cx="1518636" cy="380521"/>
            </a:xfrm>
            <a:prstGeom prst="rect">
              <a:avLst/>
            </a:prstGeom>
            <a:ln w="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3866856">
              <a:off x="4062098" y="3136885"/>
              <a:ext cx="1554796" cy="2489078"/>
            </a:xfrm>
            <a:custGeom>
              <a:avLst/>
              <a:gdLst>
                <a:gd name="connsiteX0" fmla="*/ 101600 w 660400"/>
                <a:gd name="connsiteY0" fmla="*/ 0 h 1108075"/>
                <a:gd name="connsiteX1" fmla="*/ 0 w 660400"/>
                <a:gd name="connsiteY1" fmla="*/ 225425 h 1108075"/>
                <a:gd name="connsiteX2" fmla="*/ 549275 w 660400"/>
                <a:gd name="connsiteY2" fmla="*/ 495300 h 1108075"/>
                <a:gd name="connsiteX3" fmla="*/ 339725 w 660400"/>
                <a:gd name="connsiteY3" fmla="*/ 952500 h 1108075"/>
                <a:gd name="connsiteX4" fmla="*/ 660400 w 660400"/>
                <a:gd name="connsiteY4" fmla="*/ 1108075 h 11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400" h="1108075">
                  <a:moveTo>
                    <a:pt x="101600" y="0"/>
                  </a:moveTo>
                  <a:lnTo>
                    <a:pt x="0" y="225425"/>
                  </a:lnTo>
                  <a:lnTo>
                    <a:pt x="549275" y="495300"/>
                  </a:lnTo>
                  <a:lnTo>
                    <a:pt x="339725" y="952500"/>
                  </a:lnTo>
                  <a:lnTo>
                    <a:pt x="660400" y="1108075"/>
                  </a:lnTo>
                </a:path>
              </a:pathLst>
            </a:custGeom>
            <a:ln w="889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3866856">
              <a:off x="3224763" y="3831123"/>
              <a:ext cx="201935" cy="413590"/>
            </a:xfrm>
            <a:custGeom>
              <a:avLst/>
              <a:gdLst>
                <a:gd name="connsiteX0" fmla="*/ 79375 w 79375"/>
                <a:gd name="connsiteY0" fmla="*/ 0 h 187325"/>
                <a:gd name="connsiteX1" fmla="*/ 0 w 79375"/>
                <a:gd name="connsiteY1" fmla="*/ 18732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187325">
                  <a:moveTo>
                    <a:pt x="79375" y="0"/>
                  </a:moveTo>
                  <a:lnTo>
                    <a:pt x="0" y="187325"/>
                  </a:lnTo>
                </a:path>
              </a:pathLst>
            </a:custGeom>
            <a:ln w="889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3866856">
              <a:off x="2012460" y="3395829"/>
              <a:ext cx="2147481" cy="1011180"/>
            </a:xfrm>
            <a:custGeom>
              <a:avLst/>
              <a:gdLst>
                <a:gd name="connsiteX0" fmla="*/ 0 w 663575"/>
                <a:gd name="connsiteY0" fmla="*/ 0 h 320675"/>
                <a:gd name="connsiteX1" fmla="*/ 663575 w 663575"/>
                <a:gd name="connsiteY1" fmla="*/ 320675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575" h="320675">
                  <a:moveTo>
                    <a:pt x="0" y="0"/>
                  </a:moveTo>
                  <a:lnTo>
                    <a:pt x="663575" y="320675"/>
                  </a:lnTo>
                </a:path>
              </a:pathLst>
            </a:custGeom>
            <a:ln w="889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 rot="3989563">
              <a:off x="1917651" y="1987479"/>
              <a:ext cx="4724425" cy="5036548"/>
            </a:xfrm>
            <a:custGeom>
              <a:avLst/>
              <a:gdLst>
                <a:gd name="connsiteX0" fmla="*/ 0 w 1663700"/>
                <a:gd name="connsiteY0" fmla="*/ 1349375 h 2054225"/>
                <a:gd name="connsiteX1" fmla="*/ 568325 w 1663700"/>
                <a:gd name="connsiteY1" fmla="*/ 0 h 2054225"/>
                <a:gd name="connsiteX2" fmla="*/ 1663700 w 1663700"/>
                <a:gd name="connsiteY2" fmla="*/ 517525 h 2054225"/>
                <a:gd name="connsiteX3" fmla="*/ 974725 w 1663700"/>
                <a:gd name="connsiteY3" fmla="*/ 2054225 h 2054225"/>
                <a:gd name="connsiteX4" fmla="*/ 495300 w 1663700"/>
                <a:gd name="connsiteY4" fmla="*/ 1831975 h 2054225"/>
                <a:gd name="connsiteX5" fmla="*/ 590550 w 1663700"/>
                <a:gd name="connsiteY5" fmla="*/ 1631950 h 2054225"/>
                <a:gd name="connsiteX6" fmla="*/ 0 w 1663700"/>
                <a:gd name="connsiteY6" fmla="*/ 1349375 h 205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700" h="2054225">
                  <a:moveTo>
                    <a:pt x="0" y="1349375"/>
                  </a:moveTo>
                  <a:lnTo>
                    <a:pt x="568325" y="0"/>
                  </a:lnTo>
                  <a:lnTo>
                    <a:pt x="1663700" y="517525"/>
                  </a:lnTo>
                  <a:lnTo>
                    <a:pt x="974725" y="2054225"/>
                  </a:lnTo>
                  <a:lnTo>
                    <a:pt x="495300" y="1831975"/>
                  </a:lnTo>
                  <a:lnTo>
                    <a:pt x="590550" y="1631950"/>
                  </a:lnTo>
                  <a:lnTo>
                    <a:pt x="0" y="134937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Полилиния 68"/>
          <p:cNvSpPr/>
          <p:nvPr/>
        </p:nvSpPr>
        <p:spPr>
          <a:xfrm>
            <a:off x="5191125" y="4810125"/>
            <a:ext cx="695325" cy="238125"/>
          </a:xfrm>
          <a:custGeom>
            <a:avLst/>
            <a:gdLst>
              <a:gd name="connsiteX0" fmla="*/ 0 w 695325"/>
              <a:gd name="connsiteY0" fmla="*/ 0 h 238125"/>
              <a:gd name="connsiteX1" fmla="*/ 9525 w 695325"/>
              <a:gd name="connsiteY1" fmla="*/ 238125 h 238125"/>
              <a:gd name="connsiteX2" fmla="*/ 695325 w 695325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238125">
                <a:moveTo>
                  <a:pt x="0" y="0"/>
                </a:moveTo>
                <a:lnTo>
                  <a:pt x="9525" y="238125"/>
                </a:lnTo>
                <a:lnTo>
                  <a:pt x="695325" y="238125"/>
                </a:lnTo>
              </a:path>
            </a:pathLst>
          </a:custGeom>
          <a:ln w="857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rot="5400000" flipH="1" flipV="1">
            <a:off x="5347312" y="4320573"/>
            <a:ext cx="35438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16200000" flipV="1">
            <a:off x="3417083" y="3536157"/>
            <a:ext cx="214314" cy="14287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6200000" flipH="1" flipV="1">
            <a:off x="3439695" y="3727859"/>
            <a:ext cx="172393" cy="14618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16200000" flipV="1">
            <a:off x="4815015" y="3724536"/>
            <a:ext cx="166666" cy="14618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6200000" flipH="1" flipV="1">
            <a:off x="4812151" y="3555007"/>
            <a:ext cx="172393" cy="14618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0800000" flipV="1">
            <a:off x="3595679" y="3714292"/>
            <a:ext cx="1229583" cy="46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4524372" y="5000636"/>
            <a:ext cx="171304" cy="12790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4331461" y="4975330"/>
            <a:ext cx="164484" cy="15320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4310058" y="5214950"/>
            <a:ext cx="159020" cy="15320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10800000">
            <a:off x="4524372" y="5214950"/>
            <a:ext cx="214314" cy="14287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654964" y="2636912"/>
            <a:ext cx="4322" cy="757140"/>
          </a:xfrm>
          <a:prstGeom prst="line">
            <a:avLst/>
          </a:prstGeom>
          <a:ln w="825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endCxn id="7" idx="1"/>
          </p:cNvCxnSpPr>
          <p:nvPr/>
        </p:nvCxnSpPr>
        <p:spPr>
          <a:xfrm>
            <a:off x="3095612" y="3357562"/>
            <a:ext cx="2074530" cy="4103"/>
          </a:xfrm>
          <a:prstGeom prst="line">
            <a:avLst/>
          </a:prstGeom>
          <a:ln w="825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2309794" y="5072074"/>
            <a:ext cx="1033916" cy="734900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381364" y="4071942"/>
            <a:ext cx="636938" cy="5608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ПВ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1280592" y="2545854"/>
            <a:ext cx="6552728" cy="0"/>
          </a:xfrm>
          <a:prstGeom prst="line">
            <a:avLst/>
          </a:prstGeom>
          <a:ln w="203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1290117" y="2545854"/>
            <a:ext cx="6552728" cy="0"/>
          </a:xfrm>
          <a:prstGeom prst="line">
            <a:avLst/>
          </a:prstGeom>
          <a:ln w="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4825258" y="5215601"/>
            <a:ext cx="1485635" cy="805687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4279688" y="4002451"/>
            <a:ext cx="736598" cy="707499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5400000">
            <a:off x="5453065" y="3643316"/>
            <a:ext cx="357191" cy="214314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5381628" y="4071942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3595678" y="5000636"/>
            <a:ext cx="357190" cy="7143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953000" y="2714620"/>
            <a:ext cx="121444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309926" y="2714620"/>
            <a:ext cx="114300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310058" y="4000504"/>
            <a:ext cx="736598" cy="707499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37481"/>
              </p:ext>
            </p:extLst>
          </p:nvPr>
        </p:nvGraphicFramePr>
        <p:xfrm>
          <a:off x="9143" y="5885176"/>
          <a:ext cx="9896857" cy="972824"/>
        </p:xfrm>
        <a:graphic>
          <a:graphicData uri="http://schemas.openxmlformats.org/drawingml/2006/table">
            <a:tbl>
              <a:tblPr/>
              <a:tblGrid>
                <a:gridCol w="879720"/>
                <a:gridCol w="879720"/>
                <a:gridCol w="813392"/>
                <a:gridCol w="616153"/>
                <a:gridCol w="1085688"/>
                <a:gridCol w="907649"/>
                <a:gridCol w="1745477"/>
                <a:gridCol w="1741986"/>
                <a:gridCol w="1227072"/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постр-ки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3,20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3х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20000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1142983"/>
            <a:ext cx="8915892" cy="49836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0178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9840"/>
            <a:ext cx="9906000" cy="574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0"/>
            <a:ext cx="9906000" cy="1142984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49894" y="2414328"/>
            <a:ext cx="5328594" cy="2893441"/>
            <a:chOff x="2513013" y="3216275"/>
            <a:chExt cx="7945437" cy="43878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1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934" y="1196750"/>
            <a:ext cx="4786346" cy="5311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337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929975"/>
              </p:ext>
            </p:extLst>
          </p:nvPr>
        </p:nvGraphicFramePr>
        <p:xfrm>
          <a:off x="0" y="857232"/>
          <a:ext cx="9906000" cy="6248310"/>
        </p:xfrm>
        <a:graphic>
          <a:graphicData uri="http://schemas.openxmlformats.org/drawingml/2006/table">
            <a:tbl>
              <a:tblPr/>
              <a:tblGrid>
                <a:gridCol w="622538"/>
                <a:gridCol w="5801709"/>
                <a:gridCol w="3481753"/>
              </a:tblGrid>
              <a:tr h="442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0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100; детей 76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1; детей 0 чел.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1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4.17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собенности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ОУ: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время постройки здания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материал, из которого построено здание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количество этажей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общая площадь здания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спортивного зала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душевых комнат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актового зала (столовой)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мастерских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складских помещений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пищеблока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гаража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убежища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других помещений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наличие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ограждения ОУ по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периметру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калиток в ограждении (постоянно открытых)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наличие закрываемых ворот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2003год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железобетонные панели и блоки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Calibri"/>
                          <a:cs typeface="Times New Roman"/>
                        </a:rPr>
                        <a:t>580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кв. метров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отсутствуют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танцевальный зал – 1 этаж, центр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отсутствуют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отсутствуют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имеется 90 кв.м.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котельня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имеется: бетонное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огорождение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  металлическая сетка высотой 1-1,3 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имеются- 3калитки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1ворота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46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«Шангодинско-Шитлибская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Гунибского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1069</Words>
  <Application>Microsoft Office PowerPoint</Application>
  <PresentationFormat>Лист A4 (210x297 мм)</PresentationFormat>
  <Paragraphs>373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uchitel</cp:lastModifiedBy>
  <cp:revision>296</cp:revision>
  <dcterms:modified xsi:type="dcterms:W3CDTF">2015-11-28T05:56:18Z</dcterms:modified>
</cp:coreProperties>
</file>