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7"/>
  </p:notesMasterIdLst>
  <p:sldIdLst>
    <p:sldId id="257" r:id="rId3"/>
    <p:sldId id="330" r:id="rId4"/>
    <p:sldId id="331" r:id="rId5"/>
    <p:sldId id="332" r:id="rId6"/>
    <p:sldId id="338" r:id="rId7"/>
    <p:sldId id="316" r:id="rId8"/>
    <p:sldId id="339" r:id="rId9"/>
    <p:sldId id="329" r:id="rId10"/>
    <p:sldId id="340" r:id="rId11"/>
    <p:sldId id="321" r:id="rId12"/>
    <p:sldId id="322" r:id="rId13"/>
    <p:sldId id="323" r:id="rId14"/>
    <p:sldId id="314" r:id="rId15"/>
    <p:sldId id="324" r:id="rId16"/>
  </p:sldIdLst>
  <p:sldSz cx="9906000" cy="6858000" type="A4"/>
  <p:notesSz cx="6669088" cy="9928225"/>
  <p:defaultTextStyle>
    <a:defPPr>
      <a:defRPr lang="ru-RU"/>
    </a:defPPr>
    <a:lvl1pPr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74491" indent="-17457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53744" indent="-39674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432995" indent="-61891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910660" indent="-82520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5176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2211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199246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6281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9" userDrawn="1">
          <p15:clr>
            <a:srgbClr val="A4A3A4"/>
          </p15:clr>
        </p15:guide>
        <p15:guide id="2" orient="horz" pos="4169">
          <p15:clr>
            <a:srgbClr val="A4A3A4"/>
          </p15:clr>
        </p15:guide>
        <p15:guide id="3" pos="6033">
          <p15:clr>
            <a:srgbClr val="A4A3A4"/>
          </p15:clr>
        </p15:guide>
        <p15:guide id="4" pos="20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00FF"/>
    <a:srgbClr val="372929"/>
    <a:srgbClr val="FFFF00"/>
    <a:srgbClr val="2323E3"/>
    <a:srgbClr val="FFCC00"/>
    <a:srgbClr val="9966FF"/>
    <a:srgbClr val="9933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69" autoAdjust="0"/>
    <p:restoredTop sz="98243" autoAdjust="0"/>
  </p:normalViewPr>
  <p:slideViewPr>
    <p:cSldViewPr>
      <p:cViewPr varScale="1">
        <p:scale>
          <a:sx n="74" d="100"/>
          <a:sy n="74" d="100"/>
        </p:scale>
        <p:origin x="1230" y="72"/>
      </p:cViewPr>
      <p:guideLst>
        <p:guide orient="horz" pos="799"/>
        <p:guide orient="horz" pos="4169"/>
        <p:guide pos="6033"/>
        <p:guide pos="2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6663" y="0"/>
            <a:ext cx="28908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CC82E2D-4658-41F8-ABE9-8A2826C31470}" type="datetimeFigureOut">
              <a:rPr lang="ru-RU"/>
              <a:pPr>
                <a:defRPr/>
              </a:pPr>
              <a:t>28.11.2015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47700" y="746125"/>
            <a:ext cx="5373688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750" y="4716463"/>
            <a:ext cx="5335588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6663" y="9429750"/>
            <a:ext cx="2890837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A6D4363F-C2AB-4700-B718-DED958BF2C0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913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74491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53744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432995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910660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393100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71722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50342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28961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41909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79670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9801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16270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30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5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4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3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1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0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289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C0B4F-F0F5-46FB-A1DB-E3366F05E8ED}" type="datetimeFigureOut">
              <a:rPr lang="ru-RU"/>
              <a:pPr>
                <a:defRPr/>
              </a:pPr>
              <a:t>28.11.2015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3415E-FC6B-4251-99FC-83BA930520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04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5B964-F64A-438E-A1B0-F3AFE00FF2B6}" type="datetimeFigureOut">
              <a:rPr lang="ru-RU"/>
              <a:pPr>
                <a:defRPr/>
              </a:pPr>
              <a:t>28.11.2015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3DB87-6A2A-4746-8A19-462B625C3D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885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3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3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F3EA4-16B8-4455-A454-6F7DBAE6B0B4}" type="datetimeFigureOut">
              <a:rPr lang="ru-RU"/>
              <a:pPr>
                <a:defRPr/>
              </a:pPr>
              <a:t>28.11.2015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C5708-8673-4824-853F-F4BDEB53FA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263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95055" y="274411"/>
            <a:ext cx="8915892" cy="58522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F3E3F-5641-4C0B-95B3-040C3673AD15}" type="datetimeFigureOut">
              <a:rPr lang="ru-RU"/>
              <a:pPr>
                <a:defRPr/>
              </a:pPr>
              <a:t>28.11.2015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0938B-3947-4A6B-8093-0A57D9B6EC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949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276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1257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23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3917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7914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4472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3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24053-5ACC-42FB-B2E2-A8C775755C88}" type="datetimeFigureOut">
              <a:rPr lang="ru-RU"/>
              <a:pPr>
                <a:defRPr/>
              </a:pPr>
              <a:t>28.11.2015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9059B-9587-4611-B8A8-F1B9A7BBEC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5782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0484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581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8970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400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5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62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586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448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31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172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034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289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C6AF2-850F-447B-8A3B-77172E7F812A}" type="datetimeFigureOut">
              <a:rPr lang="ru-RU"/>
              <a:pPr>
                <a:defRPr/>
              </a:pPr>
              <a:t>28.11.2015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09B3F1-C37A-4749-8222-454B9620B6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419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4BC56-3B82-479C-88AB-C2494DD562D6}" type="datetimeFigureOut">
              <a:rPr lang="ru-RU"/>
              <a:pPr>
                <a:defRPr/>
              </a:pPr>
              <a:t>28.11.2015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2578A-2E97-4D9E-BE80-A78DF2799E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04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4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4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03F0D-6D1F-4ED3-A9D5-B14B34504120}" type="datetimeFigureOut">
              <a:rPr lang="ru-RU"/>
              <a:pPr>
                <a:defRPr/>
              </a:pPr>
              <a:t>28.11.2015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800F8-48E7-4D47-8152-8EFA04C028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04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F70AE-FBC3-4C8C-829F-A8FC783D1B9F}" type="datetimeFigureOut">
              <a:rPr lang="ru-RU"/>
              <a:pPr>
                <a:defRPr/>
              </a:pPr>
              <a:t>28.11.2015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4C1E3-B5D0-45ED-8F9B-52C7DED4DD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165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27C21-65EE-4151-9AA4-C643AF5231C2}" type="datetimeFigureOut">
              <a:rPr lang="ru-RU"/>
              <a:pPr>
                <a:defRPr/>
              </a:pPr>
              <a:t>28.11.2015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9B30B-A258-4BFA-9EA2-75040E46D0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271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624C5-DD96-41EF-8EA7-D39A54EEBC6B}" type="datetimeFigureOut">
              <a:rPr lang="ru-RU"/>
              <a:pPr>
                <a:defRPr/>
              </a:pPr>
              <a:t>28.11.2015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EC2F1-18D9-40F2-8D7C-15E2E2F23F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50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lIns="95722" tIns="47862" rIns="95722" bIns="47862" rtlCol="0">
            <a:normAutofit/>
          </a:bodyPr>
          <a:lstStyle>
            <a:lvl1pPr marL="0" indent="0">
              <a:buNone/>
              <a:defRPr sz="3400"/>
            </a:lvl1pPr>
            <a:lvl2pPr marL="478621" indent="0">
              <a:buNone/>
              <a:defRPr sz="2900"/>
            </a:lvl2pPr>
            <a:lvl3pPr marL="957240" indent="0">
              <a:buNone/>
              <a:defRPr sz="2500"/>
            </a:lvl3pPr>
            <a:lvl4pPr marL="1435860" indent="0">
              <a:buNone/>
              <a:defRPr sz="2100"/>
            </a:lvl4pPr>
            <a:lvl5pPr marL="1914481" indent="0">
              <a:buNone/>
              <a:defRPr sz="2100"/>
            </a:lvl5pPr>
            <a:lvl6pPr marL="2393100" indent="0">
              <a:buNone/>
              <a:defRPr sz="2100"/>
            </a:lvl6pPr>
            <a:lvl7pPr marL="2871722" indent="0">
              <a:buNone/>
              <a:defRPr sz="2100"/>
            </a:lvl7pPr>
            <a:lvl8pPr marL="3350342" indent="0">
              <a:buNone/>
              <a:defRPr sz="2100"/>
            </a:lvl8pPr>
            <a:lvl9pPr marL="3828961" indent="0">
              <a:buNone/>
              <a:defRPr sz="21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275A1-2263-4562-9F8E-7DD5139042BC}" type="datetimeFigureOut">
              <a:rPr lang="ru-RU"/>
              <a:pPr>
                <a:defRPr/>
              </a:pPr>
              <a:t>28.11.2015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D78BB7-C1B2-45BA-BFFF-9EF760058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515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1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13" tIns="47857" rIns="95713" bIns="478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95300" y="6356352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5BC6AF7F-8B23-4216-947A-AFEADD42EA87}" type="datetimeFigureOut">
              <a:rPr lang="ru-RU"/>
              <a:pPr>
                <a:defRPr/>
              </a:pPr>
              <a:t>28.11.2015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384550" y="6356352"/>
            <a:ext cx="31369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ctr"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7099300" y="6356352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C14BBEB1-D343-4996-AB0C-DCE6FB9C3A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53744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  <a:lvl2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2pPr>
      <a:lvl3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3pPr>
      <a:lvl4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4pPr>
      <a:lvl5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5pPr>
      <a:lvl6pPr marL="478677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6pPr>
      <a:lvl7pPr marL="957356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7pPr>
      <a:lvl8pPr marL="1436033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8pPr>
      <a:lvl9pPr marL="1914712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9pPr>
    </p:titleStyle>
    <p:bodyStyle>
      <a:lvl1pPr marL="355472" indent="-355472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772834" indent="-293582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91783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69448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150287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632410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1031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89653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68272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62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24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586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448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310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172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034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2896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5782" tIns="47891" rIns="95782" bIns="4789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5782" tIns="47891" rIns="95782" bIns="4789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7816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57816" fontAlgn="auto">
                <a:spcBef>
                  <a:spcPts val="0"/>
                </a:spcBef>
                <a:spcAft>
                  <a:spcPts val="0"/>
                </a:spcAft>
              </a:pPr>
              <a:t>28.11.2015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7816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7816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57816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95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57816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181" indent="-359181" algn="l" defTabSz="957816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8225" indent="-299317" algn="l" defTabSz="957816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270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6177" indent="-239454" algn="l" defTabSz="957816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5085" indent="-239454" algn="l" defTabSz="957816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4" Type="http://schemas.openxmlformats.org/officeDocument/2006/relationships/hyperlink" Target="mailto:school5@krsnet.ru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заставка-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Заголовок 4"/>
          <p:cNvSpPr txBox="1">
            <a:spLocks/>
          </p:cNvSpPr>
          <p:nvPr/>
        </p:nvSpPr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3" tIns="47857" rIns="95713" bIns="47857" anchor="ctr"/>
          <a:lstStyle>
            <a:lvl1pPr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ПАСПОРТ ОБЪЕКТА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МИНИСТЕРСТВА </a:t>
            </a: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ОБРАЗОВАНИЯ И НАУКИ </a:t>
            </a: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РД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ГКОУ «Шангодинско-Шитлибская СОШ </a:t>
            </a:r>
            <a:r>
              <a:rPr lang="ru-RU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Гунибского</a:t>
            </a: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района»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oup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5274009"/>
              </p:ext>
            </p:extLst>
          </p:nvPr>
        </p:nvGraphicFramePr>
        <p:xfrm>
          <a:off x="96097" y="999399"/>
          <a:ext cx="9713460" cy="5765920"/>
        </p:xfrm>
        <a:graphic>
          <a:graphicData uri="http://schemas.openxmlformats.org/drawingml/2006/table">
            <a:tbl>
              <a:tblPr/>
              <a:tblGrid>
                <a:gridCol w="608432"/>
                <a:gridCol w="5688632"/>
                <a:gridCol w="3416396"/>
              </a:tblGrid>
              <a:tr h="6294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1009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355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«Шангодинско-Шитлибская СОШ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Гунибского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1435609"/>
              </p:ext>
            </p:extLst>
          </p:nvPr>
        </p:nvGraphicFramePr>
        <p:xfrm>
          <a:off x="71946" y="987912"/>
          <a:ext cx="9753323" cy="5810553"/>
        </p:xfrm>
        <a:graphic>
          <a:graphicData uri="http://schemas.openxmlformats.org/drawingml/2006/table">
            <a:tbl>
              <a:tblPr/>
              <a:tblGrid>
                <a:gridCol w="612832"/>
                <a:gridCol w="5730943"/>
                <a:gridCol w="3409548"/>
              </a:tblGrid>
              <a:tr h="6539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206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нормальногорючие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умеренноопасные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63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63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0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электрощитовой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Газ есть в котельной ,в здании школы нет 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0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0167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«Шангодинско-Шитлибская СОШ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Гунибского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177301"/>
              </p:ext>
            </p:extLst>
          </p:nvPr>
        </p:nvGraphicFramePr>
        <p:xfrm>
          <a:off x="63852" y="989347"/>
          <a:ext cx="9777600" cy="2486518"/>
        </p:xfrm>
        <a:graphic>
          <a:graphicData uri="http://schemas.openxmlformats.org/drawingml/2006/table">
            <a:tbl>
              <a:tblPr/>
              <a:tblGrid>
                <a:gridCol w="610356"/>
                <a:gridCol w="5686584"/>
                <a:gridCol w="3480660"/>
              </a:tblGrid>
              <a:tr h="6394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90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автоцистерны: с установкой на ПГ- расстояние 25м.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0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65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Автоматическая пожарная сигнализация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«Гранит – 3» - 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08.2011г. 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Сигнал выведен на улицу и передается в ПЧ-15. 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«Шангодинско-Шитлибская СОШ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Гунибского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7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5724120"/>
              </p:ext>
            </p:extLst>
          </p:nvPr>
        </p:nvGraphicFramePr>
        <p:xfrm>
          <a:off x="128590" y="1021717"/>
          <a:ext cx="9648825" cy="4325941"/>
        </p:xfrm>
        <a:graphic>
          <a:graphicData uri="http://schemas.openxmlformats.org/drawingml/2006/table">
            <a:tbl>
              <a:tblPr/>
              <a:tblGrid>
                <a:gridCol w="602975"/>
                <a:gridCol w="2187311"/>
                <a:gridCol w="3178436"/>
                <a:gridCol w="3680103"/>
              </a:tblGrid>
              <a:tr h="528409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889000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23.08.201</a:t>
                      </a: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(Плановая)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Инспектор по МЧС по </a:t>
                      </a:r>
                      <a:r>
                        <a:rPr kumimoji="0" lang="ru-RU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Кумторкалинскому</a:t>
                      </a: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району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Ремонт и техническое обслуживание пожарной сигнализации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5339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5339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«Шангодинско-Шитлибская СОШ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Гунибского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учёта проверки надзорными органами)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«Шангодинско-Шитлибская СОШ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Гунибского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(декларация пожарной безопасности)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480" y="959401"/>
            <a:ext cx="4536504" cy="57606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5008" y="1124744"/>
            <a:ext cx="4464496" cy="56166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«Шангодинско-Шитлибская СОШ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Гунибского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лист согласования)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6008"/>
            <a:ext cx="9906000" cy="5932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50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№ 1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(содержание)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28315"/>
              </p:ext>
            </p:extLst>
          </p:nvPr>
        </p:nvGraphicFramePr>
        <p:xfrm>
          <a:off x="236578" y="1124744"/>
          <a:ext cx="9468950" cy="31799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813407"/>
                <a:gridCol w="655543"/>
              </a:tblGrid>
              <a:tr h="50674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016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endParaRPr lang="ru-RU" sz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016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Слайда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</a:tr>
              <a:tr h="295792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95792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Космический снимок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95792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Схема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расположения объекта на местности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335770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расположения объекта на местности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92585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План-эвакуации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7-10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92585">
                <a:tc>
                  <a:txBody>
                    <a:bodyPr/>
                    <a:lstStyle/>
                    <a:p>
                      <a:pPr marL="3810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чердака объекта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89377">
                <a:tc>
                  <a:txBody>
                    <a:bodyPr/>
                    <a:lstStyle/>
                    <a:p>
                      <a:pPr marL="3810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Оперативно-технические характеристики объекта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12-15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89377">
                <a:tc>
                  <a:txBody>
                    <a:bodyPr/>
                    <a:lstStyle/>
                    <a:p>
                      <a:pPr marL="3810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Лист учета проверки надзорными органами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16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86168">
                <a:tc>
                  <a:txBody>
                    <a:bodyPr/>
                    <a:lstStyle/>
                    <a:p>
                      <a:pPr marL="3810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Декларация пожарной безопасности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809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28670"/>
            <a:ext cx="9906000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7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597" y="913115"/>
            <a:ext cx="1145173" cy="553232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«Шангодинско-Шитлибская СОШ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Гунибского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снимок)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rot="16200000" flipH="1">
            <a:off x="2702703" y="2393149"/>
            <a:ext cx="1785950" cy="128588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809728" y="1857364"/>
            <a:ext cx="2864887" cy="11079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100" b="1" dirty="0" smtClean="0"/>
              <a:t>ГКОУ «Шангодинско-Шитлибская СОШ </a:t>
            </a:r>
          </a:p>
          <a:p>
            <a:r>
              <a:rPr lang="ru-RU" sz="1100" b="1" dirty="0" err="1" smtClean="0"/>
              <a:t>Гунибского</a:t>
            </a:r>
            <a:r>
              <a:rPr lang="ru-RU" sz="1100" b="1" dirty="0" smtClean="0"/>
              <a:t> района»</a:t>
            </a:r>
          </a:p>
          <a:p>
            <a:r>
              <a:rPr lang="ru-RU" sz="1100" b="1" dirty="0" smtClean="0"/>
              <a:t> 368086 </a:t>
            </a:r>
            <a:r>
              <a:rPr lang="ru-RU" sz="1100" b="1" dirty="0" err="1" smtClean="0"/>
              <a:t>Кумторкалинский</a:t>
            </a:r>
            <a:r>
              <a:rPr lang="ru-RU" sz="1100" b="1" dirty="0" smtClean="0"/>
              <a:t> район, к. </a:t>
            </a:r>
            <a:r>
              <a:rPr lang="ru-RU" sz="1100" b="1" dirty="0" err="1" smtClean="0"/>
              <a:t>Кумтоп</a:t>
            </a:r>
            <a:endParaRPr lang="ru-RU" sz="1100" b="1" dirty="0" smtClean="0"/>
          </a:p>
          <a:p>
            <a:r>
              <a:rPr lang="ru-RU" sz="1100" b="1" dirty="0" smtClean="0"/>
              <a:t> агрофирмы «</a:t>
            </a:r>
            <a:r>
              <a:rPr lang="ru-RU" sz="1100" b="1" dirty="0" err="1" smtClean="0"/>
              <a:t>Шангода</a:t>
            </a:r>
            <a:r>
              <a:rPr lang="ru-RU" sz="1100" b="1" dirty="0" smtClean="0"/>
              <a:t>» </a:t>
            </a:r>
            <a:r>
              <a:rPr lang="ru-RU" sz="1100" b="1" dirty="0" err="1" smtClean="0"/>
              <a:t>Гунибского</a:t>
            </a:r>
            <a:r>
              <a:rPr lang="ru-RU" sz="1100" b="1" dirty="0" smtClean="0"/>
              <a:t> района</a:t>
            </a:r>
          </a:p>
          <a:p>
            <a:r>
              <a:rPr lang="en-US" sz="1100" b="1" dirty="0" smtClean="0"/>
              <a:t>E-mail: </a:t>
            </a:r>
            <a:r>
              <a:rPr lang="en-US" sz="1100" b="1" u="sng" dirty="0" err="1" smtClean="0">
                <a:hlinkClick r:id="rId4"/>
              </a:rPr>
              <a:t>shan</a:t>
            </a:r>
            <a:r>
              <a:rPr lang="en-US" sz="1100" b="1" u="sng" dirty="0" smtClean="0">
                <a:hlinkClick r:id="rId4"/>
              </a:rPr>
              <a:t>. </a:t>
            </a:r>
            <a:r>
              <a:rPr lang="en-US" sz="1100" b="1" dirty="0" smtClean="0">
                <a:hlinkClick r:id="rId4"/>
              </a:rPr>
              <a:t>shit. sosh@gmail.com</a:t>
            </a:r>
            <a:endParaRPr lang="ru-RU" sz="1100" b="1" dirty="0" smtClean="0"/>
          </a:p>
          <a:p>
            <a:endParaRPr lang="ru-RU" sz="1100" dirty="0"/>
          </a:p>
        </p:txBody>
      </p:sp>
      <p:sp>
        <p:nvSpPr>
          <p:cNvPr id="16" name="Rectangle 4"/>
          <p:cNvSpPr txBox="1">
            <a:spLocks noChangeArrowheads="1"/>
          </p:cNvSpPr>
          <p:nvPr/>
        </p:nvSpPr>
        <p:spPr bwMode="auto">
          <a:xfrm>
            <a:off x="0" y="0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«Шангодинско-Шитлибская СОШ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Гунибского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снимок)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4"/>
          <p:cNvSpPr txBox="1">
            <a:spLocks noChangeArrowheads="1"/>
          </p:cNvSpPr>
          <p:nvPr/>
        </p:nvSpPr>
        <p:spPr bwMode="auto">
          <a:xfrm>
            <a:off x="0" y="8001008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«Шангодинско-Шитлибская СОШ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Гунибского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снимок)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283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66786" y="1285860"/>
            <a:ext cx="7643866" cy="44291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0"/>
            <a:ext cx="9906000" cy="1214422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«Шангодинско-Шитлибская СОШ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Гунибского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149"/>
          <p:cNvGrpSpPr>
            <a:grpSpLocks/>
          </p:cNvGrpSpPr>
          <p:nvPr/>
        </p:nvGrpSpPr>
        <p:grpSpPr bwMode="auto">
          <a:xfrm>
            <a:off x="4024306" y="3571876"/>
            <a:ext cx="363603" cy="196998"/>
            <a:chOff x="2018" y="2750"/>
            <a:chExt cx="361" cy="309"/>
          </a:xfrm>
        </p:grpSpPr>
        <p:sp>
          <p:nvSpPr>
            <p:cNvPr id="8" name="AutoShape 150"/>
            <p:cNvSpPr>
              <a:spLocks noChangeArrowheads="1"/>
            </p:cNvSpPr>
            <p:nvPr/>
          </p:nvSpPr>
          <p:spPr bwMode="auto">
            <a:xfrm>
              <a:off x="2018" y="3027"/>
              <a:ext cx="24" cy="33"/>
            </a:xfrm>
            <a:custGeom>
              <a:avLst/>
              <a:gdLst>
                <a:gd name="T0" fmla="*/ 0 w 139"/>
                <a:gd name="T1" fmla="*/ 0 h 135"/>
                <a:gd name="T2" fmla="*/ 0 w 139"/>
                <a:gd name="T3" fmla="*/ 0 h 135"/>
                <a:gd name="T4" fmla="*/ 0 w 139"/>
                <a:gd name="T5" fmla="*/ 0 h 135"/>
                <a:gd name="T6" fmla="*/ 0 w 139"/>
                <a:gd name="T7" fmla="*/ 0 h 135"/>
                <a:gd name="T8" fmla="*/ 0 w 139"/>
                <a:gd name="T9" fmla="*/ 0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0 h 135"/>
                <a:gd name="T16" fmla="*/ 0 w 139"/>
                <a:gd name="T17" fmla="*/ 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" name="AutoShape 151"/>
            <p:cNvSpPr>
              <a:spLocks noChangeArrowheads="1"/>
            </p:cNvSpPr>
            <p:nvPr/>
          </p:nvSpPr>
          <p:spPr bwMode="auto">
            <a:xfrm>
              <a:off x="2042" y="2765"/>
              <a:ext cx="330" cy="294"/>
            </a:xfrm>
            <a:custGeom>
              <a:avLst/>
              <a:gdLst>
                <a:gd name="T0" fmla="*/ 0 w 1946"/>
                <a:gd name="T1" fmla="*/ 0 h 1278"/>
                <a:gd name="T2" fmla="*/ 0 w 1946"/>
                <a:gd name="T3" fmla="*/ 0 h 1278"/>
                <a:gd name="T4" fmla="*/ 0 w 1946"/>
                <a:gd name="T5" fmla="*/ 0 h 1278"/>
                <a:gd name="T6" fmla="*/ 0 w 1946"/>
                <a:gd name="T7" fmla="*/ 0 h 1278"/>
                <a:gd name="T8" fmla="*/ 0 w 1946"/>
                <a:gd name="T9" fmla="*/ 0 h 1278"/>
                <a:gd name="T10" fmla="*/ 0 w 1946"/>
                <a:gd name="T11" fmla="*/ 0 h 1278"/>
                <a:gd name="T12" fmla="*/ 0 w 1946"/>
                <a:gd name="T13" fmla="*/ 0 h 1278"/>
                <a:gd name="T14" fmla="*/ 0 w 1946"/>
                <a:gd name="T15" fmla="*/ 0 h 1278"/>
                <a:gd name="T16" fmla="*/ 0 w 1946"/>
                <a:gd name="T17" fmla="*/ 0 h 1278"/>
                <a:gd name="T18" fmla="*/ 0 w 1946"/>
                <a:gd name="T19" fmla="*/ 0 h 1278"/>
                <a:gd name="T20" fmla="*/ 0 w 1946"/>
                <a:gd name="T21" fmla="*/ 0 h 1278"/>
                <a:gd name="T22" fmla="*/ 0 w 1946"/>
                <a:gd name="T23" fmla="*/ 0 h 1278"/>
                <a:gd name="T24" fmla="*/ 0 w 1946"/>
                <a:gd name="T25" fmla="*/ 0 h 1278"/>
                <a:gd name="T26" fmla="*/ 0 w 1946"/>
                <a:gd name="T27" fmla="*/ 0 h 1278"/>
                <a:gd name="T28" fmla="*/ 0 w 1946"/>
                <a:gd name="T29" fmla="*/ 0 h 1278"/>
                <a:gd name="T30" fmla="*/ 0 w 1946"/>
                <a:gd name="T31" fmla="*/ 0 h 1278"/>
                <a:gd name="T32" fmla="*/ 0 w 1946"/>
                <a:gd name="T33" fmla="*/ 0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0 h 1278"/>
                <a:gd name="T42" fmla="*/ 0 w 1946"/>
                <a:gd name="T43" fmla="*/ 0 h 1278"/>
                <a:gd name="T44" fmla="*/ 0 w 1946"/>
                <a:gd name="T45" fmla="*/ 0 h 1278"/>
                <a:gd name="T46" fmla="*/ 0 w 1946"/>
                <a:gd name="T47" fmla="*/ 0 h 1278"/>
                <a:gd name="T48" fmla="*/ 0 w 1946"/>
                <a:gd name="T49" fmla="*/ 0 h 1278"/>
                <a:gd name="T50" fmla="*/ 0 w 1946"/>
                <a:gd name="T51" fmla="*/ 0 h 1278"/>
                <a:gd name="T52" fmla="*/ 0 w 1946"/>
                <a:gd name="T53" fmla="*/ 0 h 1278"/>
                <a:gd name="T54" fmla="*/ 0 w 1946"/>
                <a:gd name="T55" fmla="*/ 0 h 1278"/>
                <a:gd name="T56" fmla="*/ 0 w 1946"/>
                <a:gd name="T57" fmla="*/ 0 h 1278"/>
                <a:gd name="T58" fmla="*/ 0 w 1946"/>
                <a:gd name="T59" fmla="*/ 0 h 1278"/>
                <a:gd name="T60" fmla="*/ 0 w 1946"/>
                <a:gd name="T61" fmla="*/ 0 h 1278"/>
                <a:gd name="T62" fmla="*/ 0 w 1946"/>
                <a:gd name="T63" fmla="*/ 0 h 1278"/>
                <a:gd name="T64" fmla="*/ 0 w 1946"/>
                <a:gd name="T65" fmla="*/ 0 h 1278"/>
                <a:gd name="T66" fmla="*/ 0 w 1946"/>
                <a:gd name="T67" fmla="*/ 0 h 1278"/>
                <a:gd name="T68" fmla="*/ 0 w 1946"/>
                <a:gd name="T69" fmla="*/ 0 h 1278"/>
                <a:gd name="T70" fmla="*/ 0 w 1946"/>
                <a:gd name="T71" fmla="*/ 0 h 1278"/>
                <a:gd name="T72" fmla="*/ 0 w 1946"/>
                <a:gd name="T73" fmla="*/ 0 h 1278"/>
                <a:gd name="T74" fmla="*/ 0 w 1946"/>
                <a:gd name="T75" fmla="*/ 0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0" name="Rectangle 152"/>
            <p:cNvSpPr>
              <a:spLocks noChangeArrowheads="1"/>
            </p:cNvSpPr>
            <p:nvPr/>
          </p:nvSpPr>
          <p:spPr bwMode="auto">
            <a:xfrm>
              <a:off x="225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Rectangle 153"/>
            <p:cNvSpPr>
              <a:spLocks noChangeArrowheads="1"/>
            </p:cNvSpPr>
            <p:nvPr/>
          </p:nvSpPr>
          <p:spPr bwMode="auto">
            <a:xfrm>
              <a:off x="2243" y="2918"/>
              <a:ext cx="22" cy="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Rectangle 154"/>
            <p:cNvSpPr>
              <a:spLocks noChangeArrowheads="1"/>
            </p:cNvSpPr>
            <p:nvPr/>
          </p:nvSpPr>
          <p:spPr bwMode="auto">
            <a:xfrm>
              <a:off x="2315" y="2891"/>
              <a:ext cx="28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Rectangle 155"/>
            <p:cNvSpPr>
              <a:spLocks noChangeArrowheads="1"/>
            </p:cNvSpPr>
            <p:nvPr/>
          </p:nvSpPr>
          <p:spPr bwMode="auto">
            <a:xfrm>
              <a:off x="230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Rectangle 156"/>
            <p:cNvSpPr>
              <a:spLocks noChangeArrowheads="1"/>
            </p:cNvSpPr>
            <p:nvPr/>
          </p:nvSpPr>
          <p:spPr bwMode="auto">
            <a:xfrm>
              <a:off x="2307" y="2878"/>
              <a:ext cx="19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Rectangle 157"/>
            <p:cNvSpPr>
              <a:spLocks noChangeArrowheads="1"/>
            </p:cNvSpPr>
            <p:nvPr/>
          </p:nvSpPr>
          <p:spPr bwMode="auto">
            <a:xfrm>
              <a:off x="2042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Rectangle 158"/>
            <p:cNvSpPr>
              <a:spLocks noChangeArrowheads="1"/>
            </p:cNvSpPr>
            <p:nvPr/>
          </p:nvSpPr>
          <p:spPr bwMode="auto">
            <a:xfrm>
              <a:off x="2042" y="2888"/>
              <a:ext cx="13" cy="11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Rectangle 159"/>
            <p:cNvSpPr>
              <a:spLocks noChangeArrowheads="1"/>
            </p:cNvSpPr>
            <p:nvPr/>
          </p:nvSpPr>
          <p:spPr bwMode="auto">
            <a:xfrm>
              <a:off x="2042" y="2915"/>
              <a:ext cx="13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Rectangle 160"/>
            <p:cNvSpPr>
              <a:spLocks noChangeArrowheads="1"/>
            </p:cNvSpPr>
            <p:nvPr/>
          </p:nvSpPr>
          <p:spPr bwMode="auto">
            <a:xfrm>
              <a:off x="2134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Rectangle 161"/>
            <p:cNvSpPr>
              <a:spLocks noChangeArrowheads="1"/>
            </p:cNvSpPr>
            <p:nvPr/>
          </p:nvSpPr>
          <p:spPr bwMode="auto">
            <a:xfrm>
              <a:off x="2119" y="2915"/>
              <a:ext cx="21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Rectangle 162"/>
            <p:cNvSpPr>
              <a:spLocks noChangeArrowheads="1"/>
            </p:cNvSpPr>
            <p:nvPr/>
          </p:nvSpPr>
          <p:spPr bwMode="auto">
            <a:xfrm>
              <a:off x="2042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Rectangle 163"/>
            <p:cNvSpPr>
              <a:spLocks noChangeArrowheads="1"/>
            </p:cNvSpPr>
            <p:nvPr/>
          </p:nvSpPr>
          <p:spPr bwMode="auto">
            <a:xfrm>
              <a:off x="2042" y="2989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Rectangle 164"/>
            <p:cNvSpPr>
              <a:spLocks noChangeArrowheads="1"/>
            </p:cNvSpPr>
            <p:nvPr/>
          </p:nvSpPr>
          <p:spPr bwMode="auto">
            <a:xfrm>
              <a:off x="2042" y="3016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Rectangle 165"/>
            <p:cNvSpPr>
              <a:spLocks noChangeArrowheads="1"/>
            </p:cNvSpPr>
            <p:nvPr/>
          </p:nvSpPr>
          <p:spPr bwMode="auto">
            <a:xfrm>
              <a:off x="2134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Rectangle 166"/>
            <p:cNvSpPr>
              <a:spLocks noChangeArrowheads="1"/>
            </p:cNvSpPr>
            <p:nvPr/>
          </p:nvSpPr>
          <p:spPr bwMode="auto">
            <a:xfrm>
              <a:off x="2119" y="3016"/>
              <a:ext cx="21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AutoShape 167"/>
            <p:cNvSpPr>
              <a:spLocks noChangeArrowheads="1"/>
            </p:cNvSpPr>
            <p:nvPr/>
          </p:nvSpPr>
          <p:spPr bwMode="auto">
            <a:xfrm>
              <a:off x="2170" y="2899"/>
              <a:ext cx="73" cy="29"/>
            </a:xfrm>
            <a:custGeom>
              <a:avLst/>
              <a:gdLst>
                <a:gd name="T0" fmla="*/ 0 w 440"/>
                <a:gd name="T1" fmla="*/ 0 h 102"/>
                <a:gd name="T2" fmla="*/ 0 w 440"/>
                <a:gd name="T3" fmla="*/ 0 h 102"/>
                <a:gd name="T4" fmla="*/ 0 w 440"/>
                <a:gd name="T5" fmla="*/ 0 h 102"/>
                <a:gd name="T6" fmla="*/ 0 w 440"/>
                <a:gd name="T7" fmla="*/ 0 h 102"/>
                <a:gd name="T8" fmla="*/ 0 w 440"/>
                <a:gd name="T9" fmla="*/ 0 h 102"/>
                <a:gd name="T10" fmla="*/ 0 w 440"/>
                <a:gd name="T11" fmla="*/ 0 h 102"/>
                <a:gd name="T12" fmla="*/ 0 w 440"/>
                <a:gd name="T13" fmla="*/ 0 h 102"/>
                <a:gd name="T14" fmla="*/ 0 w 440"/>
                <a:gd name="T15" fmla="*/ 0 h 102"/>
                <a:gd name="T16" fmla="*/ 0 w 440"/>
                <a:gd name="T17" fmla="*/ 0 h 102"/>
                <a:gd name="T18" fmla="*/ 0 w 440"/>
                <a:gd name="T19" fmla="*/ 0 h 102"/>
                <a:gd name="T20" fmla="*/ 0 w 440"/>
                <a:gd name="T21" fmla="*/ 0 h 102"/>
                <a:gd name="T22" fmla="*/ 0 w 440"/>
                <a:gd name="T23" fmla="*/ 0 h 102"/>
                <a:gd name="T24" fmla="*/ 0 w 440"/>
                <a:gd name="T25" fmla="*/ 0 h 102"/>
                <a:gd name="T26" fmla="*/ 0 w 440"/>
                <a:gd name="T27" fmla="*/ 0 h 102"/>
                <a:gd name="T28" fmla="*/ 0 w 440"/>
                <a:gd name="T29" fmla="*/ 0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0 h 102"/>
                <a:gd name="T38" fmla="*/ 0 w 440"/>
                <a:gd name="T39" fmla="*/ 0 h 102"/>
                <a:gd name="T40" fmla="*/ 0 w 440"/>
                <a:gd name="T41" fmla="*/ 0 h 102"/>
                <a:gd name="T42" fmla="*/ 0 w 440"/>
                <a:gd name="T43" fmla="*/ 0 h 102"/>
                <a:gd name="T44" fmla="*/ 0 w 440"/>
                <a:gd name="T45" fmla="*/ 0 h 102"/>
                <a:gd name="T46" fmla="*/ 0 w 440"/>
                <a:gd name="T47" fmla="*/ 0 h 102"/>
                <a:gd name="T48" fmla="*/ 0 w 440"/>
                <a:gd name="T49" fmla="*/ 0 h 102"/>
                <a:gd name="T50" fmla="*/ 0 w 440"/>
                <a:gd name="T51" fmla="*/ 0 h 102"/>
                <a:gd name="T52" fmla="*/ 0 w 440"/>
                <a:gd name="T53" fmla="*/ 0 h 102"/>
                <a:gd name="T54" fmla="*/ 0 w 440"/>
                <a:gd name="T55" fmla="*/ 0 h 102"/>
                <a:gd name="T56" fmla="*/ 0 w 440"/>
                <a:gd name="T57" fmla="*/ 0 h 102"/>
                <a:gd name="T58" fmla="*/ 0 w 440"/>
                <a:gd name="T59" fmla="*/ 0 h 102"/>
                <a:gd name="T60" fmla="*/ 0 w 440"/>
                <a:gd name="T61" fmla="*/ 0 h 102"/>
                <a:gd name="T62" fmla="*/ 0 w 440"/>
                <a:gd name="T63" fmla="*/ 0 h 102"/>
                <a:gd name="T64" fmla="*/ 0 w 440"/>
                <a:gd name="T65" fmla="*/ 0 h 102"/>
                <a:gd name="T66" fmla="*/ 0 w 440"/>
                <a:gd name="T67" fmla="*/ 0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6" name="AutoShape 168"/>
            <p:cNvSpPr>
              <a:spLocks noChangeArrowheads="1"/>
            </p:cNvSpPr>
            <p:nvPr/>
          </p:nvSpPr>
          <p:spPr bwMode="auto">
            <a:xfrm>
              <a:off x="2050" y="2750"/>
              <a:ext cx="315" cy="38"/>
            </a:xfrm>
            <a:custGeom>
              <a:avLst/>
              <a:gdLst>
                <a:gd name="T0" fmla="*/ 0 w 1847"/>
                <a:gd name="T1" fmla="*/ 0 h 168"/>
                <a:gd name="T2" fmla="*/ 0 w 1847"/>
                <a:gd name="T3" fmla="*/ 0 h 168"/>
                <a:gd name="T4" fmla="*/ 0 w 1847"/>
                <a:gd name="T5" fmla="*/ 0 h 168"/>
                <a:gd name="T6" fmla="*/ 0 w 1847"/>
                <a:gd name="T7" fmla="*/ 0 h 168"/>
                <a:gd name="T8" fmla="*/ 0 w 1847"/>
                <a:gd name="T9" fmla="*/ 0 h 168"/>
                <a:gd name="T10" fmla="*/ 0 w 1847"/>
                <a:gd name="T11" fmla="*/ 0 h 168"/>
                <a:gd name="T12" fmla="*/ 0 w 1847"/>
                <a:gd name="T13" fmla="*/ 0 h 168"/>
                <a:gd name="T14" fmla="*/ 0 w 1847"/>
                <a:gd name="T15" fmla="*/ 0 h 168"/>
                <a:gd name="T16" fmla="*/ 0 w 1847"/>
                <a:gd name="T17" fmla="*/ 0 h 168"/>
                <a:gd name="T18" fmla="*/ 0 w 1847"/>
                <a:gd name="T19" fmla="*/ 0 h 168"/>
                <a:gd name="T20" fmla="*/ 0 w 1847"/>
                <a:gd name="T21" fmla="*/ 0 h 168"/>
                <a:gd name="T22" fmla="*/ 0 w 1847"/>
                <a:gd name="T23" fmla="*/ 0 h 168"/>
                <a:gd name="T24" fmla="*/ 0 w 1847"/>
                <a:gd name="T25" fmla="*/ 0 h 168"/>
                <a:gd name="T26" fmla="*/ 0 w 1847"/>
                <a:gd name="T27" fmla="*/ 0 h 168"/>
                <a:gd name="T28" fmla="*/ 0 w 1847"/>
                <a:gd name="T29" fmla="*/ 0 h 168"/>
                <a:gd name="T30" fmla="*/ 0 w 1847"/>
                <a:gd name="T31" fmla="*/ 0 h 168"/>
                <a:gd name="T32" fmla="*/ 0 w 1847"/>
                <a:gd name="T33" fmla="*/ 0 h 168"/>
                <a:gd name="T34" fmla="*/ 0 w 1847"/>
                <a:gd name="T35" fmla="*/ 0 h 168"/>
                <a:gd name="T36" fmla="*/ 0 w 1847"/>
                <a:gd name="T37" fmla="*/ 0 h 168"/>
                <a:gd name="T38" fmla="*/ 0 w 1847"/>
                <a:gd name="T39" fmla="*/ 0 h 168"/>
                <a:gd name="T40" fmla="*/ 0 w 1847"/>
                <a:gd name="T41" fmla="*/ 0 h 168"/>
                <a:gd name="T42" fmla="*/ 0 w 1847"/>
                <a:gd name="T43" fmla="*/ 0 h 168"/>
                <a:gd name="T44" fmla="*/ 0 w 1847"/>
                <a:gd name="T45" fmla="*/ 0 h 168"/>
                <a:gd name="T46" fmla="*/ 0 w 1847"/>
                <a:gd name="T47" fmla="*/ 0 h 168"/>
                <a:gd name="T48" fmla="*/ 0 w 1847"/>
                <a:gd name="T49" fmla="*/ 0 h 168"/>
                <a:gd name="T50" fmla="*/ 0 w 1847"/>
                <a:gd name="T51" fmla="*/ 0 h 168"/>
                <a:gd name="T52" fmla="*/ 0 w 1847"/>
                <a:gd name="T53" fmla="*/ 0 h 168"/>
                <a:gd name="T54" fmla="*/ 0 w 1847"/>
                <a:gd name="T55" fmla="*/ 0 h 168"/>
                <a:gd name="T56" fmla="*/ 0 w 1847"/>
                <a:gd name="T57" fmla="*/ 0 h 168"/>
                <a:gd name="T58" fmla="*/ 0 w 1847"/>
                <a:gd name="T59" fmla="*/ 0 h 168"/>
                <a:gd name="T60" fmla="*/ 0 w 1847"/>
                <a:gd name="T61" fmla="*/ 0 h 168"/>
                <a:gd name="T62" fmla="*/ 0 w 1847"/>
                <a:gd name="T63" fmla="*/ 0 h 168"/>
                <a:gd name="T64" fmla="*/ 0 w 1847"/>
                <a:gd name="T65" fmla="*/ 0 h 168"/>
                <a:gd name="T66" fmla="*/ 0 w 1847"/>
                <a:gd name="T67" fmla="*/ 0 h 168"/>
                <a:gd name="T68" fmla="*/ 0 w 1847"/>
                <a:gd name="T69" fmla="*/ 0 h 168"/>
                <a:gd name="T70" fmla="*/ 0 w 1847"/>
                <a:gd name="T71" fmla="*/ 0 h 168"/>
                <a:gd name="T72" fmla="*/ 0 w 1847"/>
                <a:gd name="T73" fmla="*/ 0 h 168"/>
                <a:gd name="T74" fmla="*/ 0 w 1847"/>
                <a:gd name="T75" fmla="*/ 0 h 168"/>
                <a:gd name="T76" fmla="*/ 0 w 1847"/>
                <a:gd name="T77" fmla="*/ 0 h 168"/>
                <a:gd name="T78" fmla="*/ 0 w 1847"/>
                <a:gd name="T79" fmla="*/ 0 h 168"/>
                <a:gd name="T80" fmla="*/ 0 w 1847"/>
                <a:gd name="T81" fmla="*/ 0 h 168"/>
                <a:gd name="T82" fmla="*/ 0 w 1847"/>
                <a:gd name="T83" fmla="*/ 0 h 168"/>
                <a:gd name="T84" fmla="*/ 0 w 1847"/>
                <a:gd name="T85" fmla="*/ 0 h 168"/>
                <a:gd name="T86" fmla="*/ 0 w 1847"/>
                <a:gd name="T87" fmla="*/ 0 h 168"/>
                <a:gd name="T88" fmla="*/ 0 w 1847"/>
                <a:gd name="T89" fmla="*/ 0 h 168"/>
                <a:gd name="T90" fmla="*/ 0 w 1847"/>
                <a:gd name="T91" fmla="*/ 0 h 168"/>
                <a:gd name="T92" fmla="*/ 0 w 1847"/>
                <a:gd name="T93" fmla="*/ 0 h 168"/>
                <a:gd name="T94" fmla="*/ 0 w 1847"/>
                <a:gd name="T95" fmla="*/ 0 h 168"/>
                <a:gd name="T96" fmla="*/ 0 w 1847"/>
                <a:gd name="T97" fmla="*/ 0 h 168"/>
                <a:gd name="T98" fmla="*/ 0 w 1847"/>
                <a:gd name="T99" fmla="*/ 0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7" name="Rectangle 169"/>
            <p:cNvSpPr>
              <a:spLocks noChangeArrowheads="1"/>
            </p:cNvSpPr>
            <p:nvPr/>
          </p:nvSpPr>
          <p:spPr bwMode="auto">
            <a:xfrm>
              <a:off x="2366" y="2773"/>
              <a:ext cx="15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Rectangle 170"/>
            <p:cNvSpPr>
              <a:spLocks noChangeArrowheads="1"/>
            </p:cNvSpPr>
            <p:nvPr/>
          </p:nvSpPr>
          <p:spPr bwMode="auto">
            <a:xfrm>
              <a:off x="2035" y="2773"/>
              <a:ext cx="13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Rectangle 171"/>
            <p:cNvSpPr>
              <a:spLocks noChangeArrowheads="1"/>
            </p:cNvSpPr>
            <p:nvPr/>
          </p:nvSpPr>
          <p:spPr bwMode="auto">
            <a:xfrm>
              <a:off x="2170" y="2923"/>
              <a:ext cx="73" cy="86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Rectangle 172"/>
            <p:cNvSpPr>
              <a:spLocks noChangeArrowheads="1"/>
            </p:cNvSpPr>
            <p:nvPr/>
          </p:nvSpPr>
          <p:spPr bwMode="auto">
            <a:xfrm>
              <a:off x="2170" y="3012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Rectangle 173"/>
            <p:cNvSpPr>
              <a:spLocks noChangeArrowheads="1"/>
            </p:cNvSpPr>
            <p:nvPr/>
          </p:nvSpPr>
          <p:spPr bwMode="auto">
            <a:xfrm>
              <a:off x="2170" y="3027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Rectangle 174"/>
            <p:cNvSpPr>
              <a:spLocks noChangeArrowheads="1"/>
            </p:cNvSpPr>
            <p:nvPr/>
          </p:nvSpPr>
          <p:spPr bwMode="auto">
            <a:xfrm>
              <a:off x="2170" y="3044"/>
              <a:ext cx="73" cy="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Rectangle 175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Rectangle 176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Rectangle 177"/>
            <p:cNvSpPr>
              <a:spLocks noChangeArrowheads="1"/>
            </p:cNvSpPr>
            <p:nvPr/>
          </p:nvSpPr>
          <p:spPr bwMode="auto">
            <a:xfrm>
              <a:off x="2173" y="2929"/>
              <a:ext cx="32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Rectangle 178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Rectangle 179"/>
            <p:cNvSpPr>
              <a:spLocks noChangeArrowheads="1"/>
            </p:cNvSpPr>
            <p:nvPr/>
          </p:nvSpPr>
          <p:spPr bwMode="auto">
            <a:xfrm>
              <a:off x="2243" y="2993"/>
              <a:ext cx="22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Rectangle 180"/>
            <p:cNvSpPr>
              <a:spLocks noChangeArrowheads="1"/>
            </p:cNvSpPr>
            <p:nvPr/>
          </p:nvSpPr>
          <p:spPr bwMode="auto">
            <a:xfrm>
              <a:off x="2154" y="2993"/>
              <a:ext cx="11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Rectangle 181"/>
            <p:cNvSpPr>
              <a:spLocks noChangeArrowheads="1"/>
            </p:cNvSpPr>
            <p:nvPr/>
          </p:nvSpPr>
          <p:spPr bwMode="auto">
            <a:xfrm>
              <a:off x="2170" y="3016"/>
              <a:ext cx="73" cy="13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Rectangle 182"/>
            <p:cNvSpPr>
              <a:spLocks noChangeArrowheads="1"/>
            </p:cNvSpPr>
            <p:nvPr/>
          </p:nvSpPr>
          <p:spPr bwMode="auto">
            <a:xfrm>
              <a:off x="2170" y="3031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Rectangle 183"/>
            <p:cNvSpPr>
              <a:spLocks noChangeArrowheads="1"/>
            </p:cNvSpPr>
            <p:nvPr/>
          </p:nvSpPr>
          <p:spPr bwMode="auto">
            <a:xfrm>
              <a:off x="2170" y="3048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Rectangle 184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Rectangle 185"/>
            <p:cNvSpPr>
              <a:spLocks noChangeArrowheads="1"/>
            </p:cNvSpPr>
            <p:nvPr/>
          </p:nvSpPr>
          <p:spPr bwMode="auto">
            <a:xfrm>
              <a:off x="2173" y="2975"/>
              <a:ext cx="3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Rectangle 186"/>
            <p:cNvSpPr>
              <a:spLocks noChangeArrowheads="1"/>
            </p:cNvSpPr>
            <p:nvPr/>
          </p:nvSpPr>
          <p:spPr bwMode="auto">
            <a:xfrm>
              <a:off x="2210" y="2964"/>
              <a:ext cx="2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Rectangle 187"/>
            <p:cNvSpPr>
              <a:spLocks noChangeArrowheads="1"/>
            </p:cNvSpPr>
            <p:nvPr/>
          </p:nvSpPr>
          <p:spPr bwMode="auto">
            <a:xfrm>
              <a:off x="2199" y="2964"/>
              <a:ext cx="13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Rectangle 188"/>
            <p:cNvSpPr>
              <a:spLocks noChangeArrowheads="1"/>
            </p:cNvSpPr>
            <p:nvPr/>
          </p:nvSpPr>
          <p:spPr bwMode="auto">
            <a:xfrm>
              <a:off x="2210" y="2986"/>
              <a:ext cx="33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Rectangle 189"/>
            <p:cNvSpPr>
              <a:spLocks noChangeArrowheads="1"/>
            </p:cNvSpPr>
            <p:nvPr/>
          </p:nvSpPr>
          <p:spPr bwMode="auto">
            <a:xfrm>
              <a:off x="2173" y="2986"/>
              <a:ext cx="3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Rectangle 190"/>
            <p:cNvSpPr>
              <a:spLocks noChangeArrowheads="1"/>
            </p:cNvSpPr>
            <p:nvPr/>
          </p:nvSpPr>
          <p:spPr bwMode="auto">
            <a:xfrm>
              <a:off x="2243" y="3027"/>
              <a:ext cx="2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Rectangle 191"/>
            <p:cNvSpPr>
              <a:spLocks noChangeArrowheads="1"/>
            </p:cNvSpPr>
            <p:nvPr/>
          </p:nvSpPr>
          <p:spPr bwMode="auto">
            <a:xfrm>
              <a:off x="2154" y="3027"/>
              <a:ext cx="11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Rectangle 192"/>
            <p:cNvSpPr>
              <a:spLocks noChangeArrowheads="1"/>
            </p:cNvSpPr>
            <p:nvPr/>
          </p:nvSpPr>
          <p:spPr bwMode="auto">
            <a:xfrm>
              <a:off x="2329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Rectangle 193"/>
            <p:cNvSpPr>
              <a:spLocks noChangeArrowheads="1"/>
            </p:cNvSpPr>
            <p:nvPr/>
          </p:nvSpPr>
          <p:spPr bwMode="auto">
            <a:xfrm>
              <a:off x="2276" y="2923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Rectangle 194"/>
            <p:cNvSpPr>
              <a:spLocks noChangeArrowheads="1"/>
            </p:cNvSpPr>
            <p:nvPr/>
          </p:nvSpPr>
          <p:spPr bwMode="auto">
            <a:xfrm>
              <a:off x="2116" y="2815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Rectangle 195"/>
            <p:cNvSpPr>
              <a:spLocks noChangeArrowheads="1"/>
            </p:cNvSpPr>
            <p:nvPr/>
          </p:nvSpPr>
          <p:spPr bwMode="auto">
            <a:xfrm>
              <a:off x="2218" y="2815"/>
              <a:ext cx="24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Rectangle 196"/>
            <p:cNvSpPr>
              <a:spLocks noChangeArrowheads="1"/>
            </p:cNvSpPr>
            <p:nvPr/>
          </p:nvSpPr>
          <p:spPr bwMode="auto">
            <a:xfrm>
              <a:off x="2276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Rectangle 197"/>
            <p:cNvSpPr>
              <a:spLocks noChangeArrowheads="1"/>
            </p:cNvSpPr>
            <p:nvPr/>
          </p:nvSpPr>
          <p:spPr bwMode="auto">
            <a:xfrm>
              <a:off x="2329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Rectangle 198"/>
            <p:cNvSpPr>
              <a:spLocks noChangeArrowheads="1"/>
            </p:cNvSpPr>
            <p:nvPr/>
          </p:nvSpPr>
          <p:spPr bwMode="auto">
            <a:xfrm>
              <a:off x="2167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Rectangle 199"/>
            <p:cNvSpPr>
              <a:spLocks noChangeArrowheads="1"/>
            </p:cNvSpPr>
            <p:nvPr/>
          </p:nvSpPr>
          <p:spPr bwMode="auto">
            <a:xfrm>
              <a:off x="2060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Rectangle 200"/>
            <p:cNvSpPr>
              <a:spLocks noChangeArrowheads="1"/>
            </p:cNvSpPr>
            <p:nvPr/>
          </p:nvSpPr>
          <p:spPr bwMode="auto">
            <a:xfrm>
              <a:off x="2116" y="2923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Rectangle 201"/>
            <p:cNvSpPr>
              <a:spLocks noChangeArrowheads="1"/>
            </p:cNvSpPr>
            <p:nvPr/>
          </p:nvSpPr>
          <p:spPr bwMode="auto">
            <a:xfrm>
              <a:off x="2060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AutoShape 202"/>
            <p:cNvSpPr>
              <a:spLocks noChangeArrowheads="1"/>
            </p:cNvSpPr>
            <p:nvPr/>
          </p:nvSpPr>
          <p:spPr bwMode="auto">
            <a:xfrm>
              <a:off x="2215" y="2808"/>
              <a:ext cx="42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61" name="AutoShape 203"/>
            <p:cNvSpPr>
              <a:spLocks noChangeArrowheads="1"/>
            </p:cNvSpPr>
            <p:nvPr/>
          </p:nvSpPr>
          <p:spPr bwMode="auto">
            <a:xfrm>
              <a:off x="2247" y="2808"/>
              <a:ext cx="7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62" name="AutoShape 204"/>
            <p:cNvSpPr>
              <a:spLocks noChangeArrowheads="1"/>
            </p:cNvSpPr>
            <p:nvPr/>
          </p:nvSpPr>
          <p:spPr bwMode="auto">
            <a:xfrm>
              <a:off x="2269" y="2808"/>
              <a:ext cx="41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63" name="AutoShape 205"/>
            <p:cNvSpPr>
              <a:spLocks noChangeArrowheads="1"/>
            </p:cNvSpPr>
            <p:nvPr/>
          </p:nvSpPr>
          <p:spPr bwMode="auto">
            <a:xfrm>
              <a:off x="2303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64" name="AutoShape 206"/>
            <p:cNvSpPr>
              <a:spLocks noChangeArrowheads="1"/>
            </p:cNvSpPr>
            <p:nvPr/>
          </p:nvSpPr>
          <p:spPr bwMode="auto">
            <a:xfrm>
              <a:off x="2324" y="2808"/>
              <a:ext cx="33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65" name="AutoShape 207"/>
            <p:cNvSpPr>
              <a:spLocks noChangeArrowheads="1"/>
            </p:cNvSpPr>
            <p:nvPr/>
          </p:nvSpPr>
          <p:spPr bwMode="auto">
            <a:xfrm>
              <a:off x="2356" y="2808"/>
              <a:ext cx="1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66" name="AutoShape 208"/>
            <p:cNvSpPr>
              <a:spLocks noChangeArrowheads="1"/>
            </p:cNvSpPr>
            <p:nvPr/>
          </p:nvSpPr>
          <p:spPr bwMode="auto">
            <a:xfrm>
              <a:off x="2269" y="2918"/>
              <a:ext cx="41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67" name="AutoShape 209"/>
            <p:cNvSpPr>
              <a:spLocks noChangeArrowheads="1"/>
            </p:cNvSpPr>
            <p:nvPr/>
          </p:nvSpPr>
          <p:spPr bwMode="auto">
            <a:xfrm>
              <a:off x="2303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68" name="AutoShape 210"/>
            <p:cNvSpPr>
              <a:spLocks noChangeArrowheads="1"/>
            </p:cNvSpPr>
            <p:nvPr/>
          </p:nvSpPr>
          <p:spPr bwMode="auto">
            <a:xfrm>
              <a:off x="2324" y="2918"/>
              <a:ext cx="33" cy="85"/>
            </a:xfrm>
            <a:custGeom>
              <a:avLst/>
              <a:gdLst>
                <a:gd name="T0" fmla="*/ 0 w 217"/>
                <a:gd name="T1" fmla="*/ 0 h 372"/>
                <a:gd name="T2" fmla="*/ 0 w 217"/>
                <a:gd name="T3" fmla="*/ 0 h 372"/>
                <a:gd name="T4" fmla="*/ 0 w 217"/>
                <a:gd name="T5" fmla="*/ 0 h 372"/>
                <a:gd name="T6" fmla="*/ 0 w 217"/>
                <a:gd name="T7" fmla="*/ 0 h 372"/>
                <a:gd name="T8" fmla="*/ 0 w 217"/>
                <a:gd name="T9" fmla="*/ 0 h 372"/>
                <a:gd name="T10" fmla="*/ 0 w 217"/>
                <a:gd name="T11" fmla="*/ 0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0 h 372"/>
                <a:gd name="T18" fmla="*/ 0 w 217"/>
                <a:gd name="T19" fmla="*/ 0 h 372"/>
                <a:gd name="T20" fmla="*/ 0 w 217"/>
                <a:gd name="T21" fmla="*/ 0 h 372"/>
                <a:gd name="T22" fmla="*/ 0 w 217"/>
                <a:gd name="T23" fmla="*/ 0 h 372"/>
                <a:gd name="T24" fmla="*/ 0 w 217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69" name="AutoShape 211"/>
            <p:cNvSpPr>
              <a:spLocks noChangeArrowheads="1"/>
            </p:cNvSpPr>
            <p:nvPr/>
          </p:nvSpPr>
          <p:spPr bwMode="auto">
            <a:xfrm>
              <a:off x="2356" y="2918"/>
              <a:ext cx="1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0" name="AutoShape 212"/>
            <p:cNvSpPr>
              <a:spLocks noChangeArrowheads="1"/>
            </p:cNvSpPr>
            <p:nvPr/>
          </p:nvSpPr>
          <p:spPr bwMode="auto">
            <a:xfrm>
              <a:off x="2163" y="2808"/>
              <a:ext cx="35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1" name="AutoShape 213"/>
            <p:cNvSpPr>
              <a:spLocks noChangeArrowheads="1"/>
            </p:cNvSpPr>
            <p:nvPr/>
          </p:nvSpPr>
          <p:spPr bwMode="auto">
            <a:xfrm>
              <a:off x="2163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2" name="AutoShape 214"/>
            <p:cNvSpPr>
              <a:spLocks noChangeArrowheads="1"/>
            </p:cNvSpPr>
            <p:nvPr/>
          </p:nvSpPr>
          <p:spPr bwMode="auto">
            <a:xfrm>
              <a:off x="2108" y="2808"/>
              <a:ext cx="39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3" name="AutoShape 215"/>
            <p:cNvSpPr>
              <a:spLocks noChangeArrowheads="1"/>
            </p:cNvSpPr>
            <p:nvPr/>
          </p:nvSpPr>
          <p:spPr bwMode="auto">
            <a:xfrm>
              <a:off x="2108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4" name="AutoShape 216"/>
            <p:cNvSpPr>
              <a:spLocks noChangeArrowheads="1"/>
            </p:cNvSpPr>
            <p:nvPr/>
          </p:nvSpPr>
          <p:spPr bwMode="auto">
            <a:xfrm>
              <a:off x="2057" y="2808"/>
              <a:ext cx="44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5" name="AutoShape 217"/>
            <p:cNvSpPr>
              <a:spLocks noChangeArrowheads="1"/>
            </p:cNvSpPr>
            <p:nvPr/>
          </p:nvSpPr>
          <p:spPr bwMode="auto">
            <a:xfrm>
              <a:off x="2057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6" name="AutoShape 218"/>
            <p:cNvSpPr>
              <a:spLocks noChangeArrowheads="1"/>
            </p:cNvSpPr>
            <p:nvPr/>
          </p:nvSpPr>
          <p:spPr bwMode="auto">
            <a:xfrm>
              <a:off x="2108" y="2918"/>
              <a:ext cx="39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7" name="AutoShape 219"/>
            <p:cNvSpPr>
              <a:spLocks noChangeArrowheads="1"/>
            </p:cNvSpPr>
            <p:nvPr/>
          </p:nvSpPr>
          <p:spPr bwMode="auto">
            <a:xfrm>
              <a:off x="2108" y="2918"/>
              <a:ext cx="2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8" name="AutoShape 220"/>
            <p:cNvSpPr>
              <a:spLocks noChangeArrowheads="1"/>
            </p:cNvSpPr>
            <p:nvPr/>
          </p:nvSpPr>
          <p:spPr bwMode="auto">
            <a:xfrm>
              <a:off x="2057" y="2918"/>
              <a:ext cx="44" cy="85"/>
            </a:xfrm>
            <a:custGeom>
              <a:avLst/>
              <a:gdLst>
                <a:gd name="T0" fmla="*/ 0 w 215"/>
                <a:gd name="T1" fmla="*/ 0 h 372"/>
                <a:gd name="T2" fmla="*/ 0 w 215"/>
                <a:gd name="T3" fmla="*/ 0 h 372"/>
                <a:gd name="T4" fmla="*/ 0 w 215"/>
                <a:gd name="T5" fmla="*/ 0 h 372"/>
                <a:gd name="T6" fmla="*/ 0 w 215"/>
                <a:gd name="T7" fmla="*/ 0 h 372"/>
                <a:gd name="T8" fmla="*/ 0 w 215"/>
                <a:gd name="T9" fmla="*/ 0 h 372"/>
                <a:gd name="T10" fmla="*/ 0 w 215"/>
                <a:gd name="T11" fmla="*/ 0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0 h 372"/>
                <a:gd name="T18" fmla="*/ 0 w 215"/>
                <a:gd name="T19" fmla="*/ 0 h 372"/>
                <a:gd name="T20" fmla="*/ 0 w 215"/>
                <a:gd name="T21" fmla="*/ 0 h 372"/>
                <a:gd name="T22" fmla="*/ 0 w 215"/>
                <a:gd name="T23" fmla="*/ 0 h 372"/>
                <a:gd name="T24" fmla="*/ 0 w 215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9" name="AutoShape 221"/>
            <p:cNvSpPr>
              <a:spLocks noChangeArrowheads="1"/>
            </p:cNvSpPr>
            <p:nvPr/>
          </p:nvSpPr>
          <p:spPr bwMode="auto">
            <a:xfrm>
              <a:off x="2057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0" name="Rectangle 222"/>
            <p:cNvSpPr>
              <a:spLocks noChangeArrowheads="1"/>
            </p:cNvSpPr>
            <p:nvPr/>
          </p:nvSpPr>
          <p:spPr bwMode="auto">
            <a:xfrm>
              <a:off x="2215" y="2851"/>
              <a:ext cx="4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Rectangle 223"/>
            <p:cNvSpPr>
              <a:spLocks noChangeArrowheads="1"/>
            </p:cNvSpPr>
            <p:nvPr/>
          </p:nvSpPr>
          <p:spPr bwMode="auto">
            <a:xfrm>
              <a:off x="2269" y="2851"/>
              <a:ext cx="41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Rectangle 224"/>
            <p:cNvSpPr>
              <a:spLocks noChangeArrowheads="1"/>
            </p:cNvSpPr>
            <p:nvPr/>
          </p:nvSpPr>
          <p:spPr bwMode="auto">
            <a:xfrm>
              <a:off x="2324" y="2851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Rectangle 225"/>
            <p:cNvSpPr>
              <a:spLocks noChangeArrowheads="1"/>
            </p:cNvSpPr>
            <p:nvPr/>
          </p:nvSpPr>
          <p:spPr bwMode="auto">
            <a:xfrm>
              <a:off x="2163" y="2851"/>
              <a:ext cx="35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4" name="Rectangle 226"/>
            <p:cNvSpPr>
              <a:spLocks noChangeArrowheads="1"/>
            </p:cNvSpPr>
            <p:nvPr/>
          </p:nvSpPr>
          <p:spPr bwMode="auto">
            <a:xfrm>
              <a:off x="2108" y="2851"/>
              <a:ext cx="39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5" name="Rectangle 227"/>
            <p:cNvSpPr>
              <a:spLocks noChangeArrowheads="1"/>
            </p:cNvSpPr>
            <p:nvPr/>
          </p:nvSpPr>
          <p:spPr bwMode="auto">
            <a:xfrm>
              <a:off x="2057" y="2851"/>
              <a:ext cx="44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6" name="AutoShape 228"/>
            <p:cNvSpPr>
              <a:spLocks noChangeArrowheads="1"/>
            </p:cNvSpPr>
            <p:nvPr/>
          </p:nvSpPr>
          <p:spPr bwMode="auto">
            <a:xfrm>
              <a:off x="2150" y="2813"/>
              <a:ext cx="4" cy="8"/>
            </a:xfrm>
            <a:custGeom>
              <a:avLst/>
              <a:gdLst>
                <a:gd name="T0" fmla="*/ 0 w 37"/>
                <a:gd name="T1" fmla="*/ 0 h 38"/>
                <a:gd name="T2" fmla="*/ 0 w 37"/>
                <a:gd name="T3" fmla="*/ 0 h 38"/>
                <a:gd name="T4" fmla="*/ 0 w 37"/>
                <a:gd name="T5" fmla="*/ 0 h 38"/>
                <a:gd name="T6" fmla="*/ 0 w 37"/>
                <a:gd name="T7" fmla="*/ 0 h 38"/>
                <a:gd name="T8" fmla="*/ 0 w 37"/>
                <a:gd name="T9" fmla="*/ 0 h 38"/>
                <a:gd name="T10" fmla="*/ 0 w 37"/>
                <a:gd name="T11" fmla="*/ 0 h 38"/>
                <a:gd name="T12" fmla="*/ 0 w 37"/>
                <a:gd name="T13" fmla="*/ 0 h 38"/>
                <a:gd name="T14" fmla="*/ 0 w 37"/>
                <a:gd name="T15" fmla="*/ 0 h 38"/>
                <a:gd name="T16" fmla="*/ 0 w 37"/>
                <a:gd name="T17" fmla="*/ 0 h 38"/>
                <a:gd name="T18" fmla="*/ 0 w 37"/>
                <a:gd name="T19" fmla="*/ 0 h 38"/>
                <a:gd name="T20" fmla="*/ 0 w 37"/>
                <a:gd name="T21" fmla="*/ 0 h 38"/>
                <a:gd name="T22" fmla="*/ 0 w 37"/>
                <a:gd name="T23" fmla="*/ 0 h 38"/>
                <a:gd name="T24" fmla="*/ 0 w 37"/>
                <a:gd name="T25" fmla="*/ 0 h 38"/>
                <a:gd name="T26" fmla="*/ 0 w 37"/>
                <a:gd name="T27" fmla="*/ 0 h 38"/>
                <a:gd name="T28" fmla="*/ 0 w 37"/>
                <a:gd name="T29" fmla="*/ 0 h 38"/>
                <a:gd name="T30" fmla="*/ 0 w 37"/>
                <a:gd name="T31" fmla="*/ 0 h 38"/>
                <a:gd name="T32" fmla="*/ 0 w 37"/>
                <a:gd name="T33" fmla="*/ 0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</p:grpSp>
      <p:sp>
        <p:nvSpPr>
          <p:cNvPr id="87" name="TextBox 36"/>
          <p:cNvSpPr txBox="1">
            <a:spLocks noChangeArrowheads="1"/>
          </p:cNvSpPr>
          <p:nvPr/>
        </p:nvSpPr>
        <p:spPr bwMode="auto">
          <a:xfrm>
            <a:off x="5381628" y="1285860"/>
            <a:ext cx="3392876" cy="1821981"/>
          </a:xfrm>
          <a:prstGeom prst="rect">
            <a:avLst/>
          </a:prstGeom>
          <a:solidFill>
            <a:srgbClr val="D9D9D9"/>
          </a:solidFill>
          <a:ln w="0">
            <a:solidFill>
              <a:schemeClr val="tx1"/>
            </a:solidFill>
            <a:miter lim="800000"/>
            <a:headEnd/>
            <a:tailEnd/>
          </a:ln>
        </p:spPr>
        <p:txBody>
          <a:bodyPr wrap="square" lIns="127954" tIns="63980" rIns="127954" bIns="63980">
            <a:spAutoFit/>
          </a:bodyPr>
          <a:lstStyle>
            <a:defPPr>
              <a:defRPr lang="ru-RU"/>
            </a:defPPr>
            <a:lvl1pPr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35000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276350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916113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555875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0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Общая характеристика населенного пункта:</a:t>
            </a:r>
          </a:p>
          <a:p>
            <a:pPr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 площадь территории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–40г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 количество проживающего населения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45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0 чел. </a:t>
            </a:r>
          </a:p>
          <a:p>
            <a:pPr lvl="0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 (из них детей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123) </a:t>
            </a: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количество домов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–250 (из них нежилых 0);</a:t>
            </a: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социально-значимых объектов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4;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контора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1;</a:t>
            </a: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д/к – 1</a:t>
            </a:r>
          </a:p>
          <a:p>
            <a:pPr>
              <a:buFontTx/>
              <a:buChar char="-"/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детский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сад –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>
              <a:buFontTx/>
              <a:buChar char="-"/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-школа-1</a:t>
            </a: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ФП – 1</a:t>
            </a:r>
          </a:p>
        </p:txBody>
      </p:sp>
      <p:graphicFrame>
        <p:nvGraphicFramePr>
          <p:cNvPr id="89" name="Таблица 88"/>
          <p:cNvGraphicFramePr>
            <a:graphicFrameLocks noGrp="1"/>
          </p:cNvGraphicFramePr>
          <p:nvPr/>
        </p:nvGraphicFramePr>
        <p:xfrm>
          <a:off x="0" y="5760720"/>
          <a:ext cx="9906000" cy="1097280"/>
        </p:xfrm>
        <a:graphic>
          <a:graphicData uri="http://schemas.openxmlformats.org/drawingml/2006/table">
            <a:tbl>
              <a:tblPr/>
              <a:tblGrid>
                <a:gridCol w="9906000"/>
              </a:tblGrid>
              <a:tr h="9305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Calibri"/>
                          <a:ea typeface="Calibri"/>
                          <a:cs typeface="Times New Roman"/>
                        </a:rPr>
                        <a:t> Характеристика прилегающей местности: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100" b="1" dirty="0">
                          <a:latin typeface="Calibri"/>
                          <a:ea typeface="Calibri"/>
                          <a:cs typeface="Times New Roman"/>
                        </a:rPr>
                        <a:t>ГКОУ «Шангодинско-Шитлибская СОШ» расположена на территории  центрального </a:t>
                      </a:r>
                      <a:r>
                        <a:rPr lang="ru-RU" sz="1100" b="1" dirty="0" err="1">
                          <a:latin typeface="Calibri"/>
                          <a:ea typeface="Calibri"/>
                          <a:cs typeface="Times New Roman"/>
                        </a:rPr>
                        <a:t>прикутанного</a:t>
                      </a:r>
                      <a:r>
                        <a:rPr lang="ru-RU" sz="1100" b="1" dirty="0">
                          <a:latin typeface="Calibri"/>
                          <a:ea typeface="Calibri"/>
                          <a:cs typeface="Times New Roman"/>
                        </a:rPr>
                        <a:t> хозяйства Агрофирмы « </a:t>
                      </a:r>
                      <a:r>
                        <a:rPr lang="ru-RU" sz="1100" b="1" dirty="0" err="1">
                          <a:latin typeface="Calibri"/>
                          <a:ea typeface="Calibri"/>
                          <a:cs typeface="Times New Roman"/>
                        </a:rPr>
                        <a:t>Шангода</a:t>
                      </a:r>
                      <a:r>
                        <a:rPr lang="ru-RU" sz="1100" b="1" dirty="0">
                          <a:latin typeface="Calibri"/>
                          <a:ea typeface="Calibri"/>
                          <a:cs typeface="Times New Roman"/>
                        </a:rPr>
                        <a:t>» </a:t>
                      </a:r>
                      <a:r>
                        <a:rPr lang="ru-RU" sz="1100" b="1" dirty="0" err="1">
                          <a:latin typeface="Calibri"/>
                          <a:ea typeface="Calibri"/>
                          <a:cs typeface="Times New Roman"/>
                        </a:rPr>
                        <a:t>Гунибского</a:t>
                      </a:r>
                      <a:r>
                        <a:rPr lang="ru-RU" sz="1100" b="1" dirty="0">
                          <a:latin typeface="Calibri"/>
                          <a:ea typeface="Calibri"/>
                          <a:cs typeface="Times New Roman"/>
                        </a:rPr>
                        <a:t> района, Широта: 43°2′5.72″N (43.034921)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Calibri"/>
                          <a:ea typeface="Calibri"/>
                          <a:cs typeface="Times New Roman"/>
                        </a:rPr>
                        <a:t>Долгота: 47°14′10.59″E (47.236275)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Calibri"/>
                          <a:ea typeface="Calibri"/>
                          <a:cs typeface="Times New Roman"/>
                        </a:rPr>
                        <a:t>с </a:t>
                      </a:r>
                      <a:r>
                        <a:rPr lang="ru-RU" sz="1100" b="1" dirty="0" err="1">
                          <a:latin typeface="Calibri"/>
                          <a:ea typeface="Calibri"/>
                          <a:cs typeface="Times New Roman"/>
                        </a:rPr>
                        <a:t>Северо-Востока</a:t>
                      </a:r>
                      <a:r>
                        <a:rPr lang="ru-RU" sz="1100" b="1" dirty="0">
                          <a:latin typeface="Calibri"/>
                          <a:ea typeface="Calibri"/>
                          <a:cs typeface="Times New Roman"/>
                        </a:rPr>
                        <a:t> в 200метрах от  территории школы проходит федеральная  автомобильная трасса,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Calibri"/>
                          <a:ea typeface="Calibri"/>
                          <a:cs typeface="Times New Roman"/>
                        </a:rPr>
                        <a:t> На Юге-Западе в 3 километрах проходит железнодорожная ветвь «Махачкала-Буйнакск» и Дагестанский заказник «</a:t>
                      </a:r>
                      <a:r>
                        <a:rPr lang="ru-RU" sz="1100" b="1" dirty="0" err="1">
                          <a:latin typeface="Calibri"/>
                          <a:ea typeface="Calibri"/>
                          <a:cs typeface="Times New Roman"/>
                        </a:rPr>
                        <a:t>Сары-кум</a:t>
                      </a:r>
                      <a:r>
                        <a:rPr lang="ru-RU" sz="1100" b="1" dirty="0">
                          <a:latin typeface="Calibri"/>
                          <a:ea typeface="Calibri"/>
                          <a:cs typeface="Times New Roman"/>
                        </a:rPr>
                        <a:t>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расстояние до проезжей части дорог от 15 до 35 м.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91" name="Прямая со стрелкой 90"/>
          <p:cNvCxnSpPr/>
          <p:nvPr/>
        </p:nvCxnSpPr>
        <p:spPr>
          <a:xfrm rot="5400000">
            <a:off x="3667116" y="2928934"/>
            <a:ext cx="1143008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Прямоугольник 91"/>
          <p:cNvSpPr/>
          <p:nvPr/>
        </p:nvSpPr>
        <p:spPr>
          <a:xfrm>
            <a:off x="2238356" y="2214554"/>
            <a:ext cx="249796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 smtClean="0">
                <a:latin typeface="Calibri"/>
                <a:ea typeface="Calibri"/>
                <a:cs typeface="Times New Roman"/>
              </a:rPr>
              <a:t>федеральная  автомобильная трасса</a:t>
            </a:r>
            <a:endParaRPr lang="ru-RU" sz="1000" b="1" dirty="0"/>
          </a:p>
        </p:txBody>
      </p:sp>
      <p:sp>
        <p:nvSpPr>
          <p:cNvPr id="95" name="Прямоугольник 94"/>
          <p:cNvSpPr/>
          <p:nvPr/>
        </p:nvSpPr>
        <p:spPr>
          <a:xfrm>
            <a:off x="6238884" y="5000636"/>
            <a:ext cx="4953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00" b="1" dirty="0" smtClean="0">
                <a:latin typeface="Calibri"/>
                <a:ea typeface="Calibri"/>
                <a:cs typeface="Times New Roman"/>
              </a:rPr>
              <a:t>железнодорожная ветвь «Махачкала-Буйнакск» </a:t>
            </a:r>
          </a:p>
          <a:p>
            <a:r>
              <a:rPr lang="ru-RU" sz="1000" b="1" dirty="0" smtClean="0">
                <a:latin typeface="Calibri"/>
                <a:ea typeface="Calibri"/>
                <a:cs typeface="Times New Roman"/>
              </a:rPr>
              <a:t>и Дагестанский заказник «</a:t>
            </a:r>
            <a:r>
              <a:rPr lang="ru-RU" sz="1000" b="1" dirty="0" err="1" smtClean="0">
                <a:latin typeface="Calibri"/>
                <a:ea typeface="Calibri"/>
                <a:cs typeface="Times New Roman"/>
              </a:rPr>
              <a:t>Сары-кум</a:t>
            </a:r>
            <a:r>
              <a:rPr lang="ru-RU" sz="1000" b="1" dirty="0" smtClean="0">
                <a:latin typeface="Calibri"/>
                <a:ea typeface="Calibri"/>
                <a:cs typeface="Times New Roman"/>
              </a:rPr>
              <a:t>»</a:t>
            </a:r>
            <a:endParaRPr lang="ru-RU" sz="1000" b="1" dirty="0"/>
          </a:p>
        </p:txBody>
      </p:sp>
      <p:cxnSp>
        <p:nvCxnSpPr>
          <p:cNvPr id="97" name="Прямая со стрелкой 96"/>
          <p:cNvCxnSpPr/>
          <p:nvPr/>
        </p:nvCxnSpPr>
        <p:spPr>
          <a:xfrm>
            <a:off x="4381496" y="3786190"/>
            <a:ext cx="4429156" cy="178595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«Шангодинско-Шитлибская СОШ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Гунибского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0" name="Группа 119"/>
          <p:cNvGrpSpPr/>
          <p:nvPr/>
        </p:nvGrpSpPr>
        <p:grpSpPr>
          <a:xfrm>
            <a:off x="1761590" y="2143540"/>
            <a:ext cx="5036548" cy="4724425"/>
            <a:chOff x="1761590" y="2143540"/>
            <a:chExt cx="5036548" cy="4724425"/>
          </a:xfrm>
        </p:grpSpPr>
        <p:sp>
          <p:nvSpPr>
            <p:cNvPr id="5" name="Прямоугольник 4"/>
            <p:cNvSpPr/>
            <p:nvPr/>
          </p:nvSpPr>
          <p:spPr>
            <a:xfrm rot="5400000">
              <a:off x="5163869" y="4146826"/>
              <a:ext cx="711575" cy="418935"/>
            </a:xfrm>
            <a:prstGeom prst="rect">
              <a:avLst/>
            </a:prstGeom>
            <a:ln w="0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Прямоугольник 63"/>
            <p:cNvSpPr/>
            <p:nvPr/>
          </p:nvSpPr>
          <p:spPr>
            <a:xfrm rot="5400000">
              <a:off x="4343825" y="4962965"/>
              <a:ext cx="382496" cy="407226"/>
            </a:xfrm>
            <a:prstGeom prst="rect">
              <a:avLst/>
            </a:prstGeom>
            <a:ln w="0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3452803" y="3500438"/>
              <a:ext cx="1518636" cy="380521"/>
            </a:xfrm>
            <a:prstGeom prst="rect">
              <a:avLst/>
            </a:prstGeom>
            <a:ln w="0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олилиния 6"/>
            <p:cNvSpPr/>
            <p:nvPr/>
          </p:nvSpPr>
          <p:spPr>
            <a:xfrm rot="3866856">
              <a:off x="4062098" y="3136885"/>
              <a:ext cx="1554796" cy="2489078"/>
            </a:xfrm>
            <a:custGeom>
              <a:avLst/>
              <a:gdLst>
                <a:gd name="connsiteX0" fmla="*/ 101600 w 660400"/>
                <a:gd name="connsiteY0" fmla="*/ 0 h 1108075"/>
                <a:gd name="connsiteX1" fmla="*/ 0 w 660400"/>
                <a:gd name="connsiteY1" fmla="*/ 225425 h 1108075"/>
                <a:gd name="connsiteX2" fmla="*/ 549275 w 660400"/>
                <a:gd name="connsiteY2" fmla="*/ 495300 h 1108075"/>
                <a:gd name="connsiteX3" fmla="*/ 339725 w 660400"/>
                <a:gd name="connsiteY3" fmla="*/ 952500 h 1108075"/>
                <a:gd name="connsiteX4" fmla="*/ 660400 w 660400"/>
                <a:gd name="connsiteY4" fmla="*/ 1108075 h 1108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0400" h="1108075">
                  <a:moveTo>
                    <a:pt x="101600" y="0"/>
                  </a:moveTo>
                  <a:lnTo>
                    <a:pt x="0" y="225425"/>
                  </a:lnTo>
                  <a:lnTo>
                    <a:pt x="549275" y="495300"/>
                  </a:lnTo>
                  <a:lnTo>
                    <a:pt x="339725" y="952500"/>
                  </a:lnTo>
                  <a:lnTo>
                    <a:pt x="660400" y="1108075"/>
                  </a:lnTo>
                </a:path>
              </a:pathLst>
            </a:custGeom>
            <a:ln w="889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илиния 16"/>
            <p:cNvSpPr/>
            <p:nvPr/>
          </p:nvSpPr>
          <p:spPr>
            <a:xfrm rot="3866856">
              <a:off x="3224763" y="3831123"/>
              <a:ext cx="201935" cy="413590"/>
            </a:xfrm>
            <a:custGeom>
              <a:avLst/>
              <a:gdLst>
                <a:gd name="connsiteX0" fmla="*/ 79375 w 79375"/>
                <a:gd name="connsiteY0" fmla="*/ 0 h 187325"/>
                <a:gd name="connsiteX1" fmla="*/ 0 w 79375"/>
                <a:gd name="connsiteY1" fmla="*/ 187325 h 187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375" h="187325">
                  <a:moveTo>
                    <a:pt x="79375" y="0"/>
                  </a:moveTo>
                  <a:lnTo>
                    <a:pt x="0" y="187325"/>
                  </a:lnTo>
                </a:path>
              </a:pathLst>
            </a:custGeom>
            <a:ln w="889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олилиния 17"/>
            <p:cNvSpPr/>
            <p:nvPr/>
          </p:nvSpPr>
          <p:spPr>
            <a:xfrm rot="3866856">
              <a:off x="2012460" y="3395829"/>
              <a:ext cx="2147481" cy="1011180"/>
            </a:xfrm>
            <a:custGeom>
              <a:avLst/>
              <a:gdLst>
                <a:gd name="connsiteX0" fmla="*/ 0 w 663575"/>
                <a:gd name="connsiteY0" fmla="*/ 0 h 320675"/>
                <a:gd name="connsiteX1" fmla="*/ 663575 w 663575"/>
                <a:gd name="connsiteY1" fmla="*/ 320675 h 32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63575" h="320675">
                  <a:moveTo>
                    <a:pt x="0" y="0"/>
                  </a:moveTo>
                  <a:lnTo>
                    <a:pt x="663575" y="320675"/>
                  </a:lnTo>
                </a:path>
              </a:pathLst>
            </a:custGeom>
            <a:ln w="889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Полилиния 66"/>
            <p:cNvSpPr/>
            <p:nvPr/>
          </p:nvSpPr>
          <p:spPr>
            <a:xfrm rot="3989563">
              <a:off x="1917651" y="1987479"/>
              <a:ext cx="4724425" cy="5036548"/>
            </a:xfrm>
            <a:custGeom>
              <a:avLst/>
              <a:gdLst>
                <a:gd name="connsiteX0" fmla="*/ 0 w 1663700"/>
                <a:gd name="connsiteY0" fmla="*/ 1349375 h 2054225"/>
                <a:gd name="connsiteX1" fmla="*/ 568325 w 1663700"/>
                <a:gd name="connsiteY1" fmla="*/ 0 h 2054225"/>
                <a:gd name="connsiteX2" fmla="*/ 1663700 w 1663700"/>
                <a:gd name="connsiteY2" fmla="*/ 517525 h 2054225"/>
                <a:gd name="connsiteX3" fmla="*/ 974725 w 1663700"/>
                <a:gd name="connsiteY3" fmla="*/ 2054225 h 2054225"/>
                <a:gd name="connsiteX4" fmla="*/ 495300 w 1663700"/>
                <a:gd name="connsiteY4" fmla="*/ 1831975 h 2054225"/>
                <a:gd name="connsiteX5" fmla="*/ 590550 w 1663700"/>
                <a:gd name="connsiteY5" fmla="*/ 1631950 h 2054225"/>
                <a:gd name="connsiteX6" fmla="*/ 0 w 1663700"/>
                <a:gd name="connsiteY6" fmla="*/ 1349375 h 2054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63700" h="2054225">
                  <a:moveTo>
                    <a:pt x="0" y="1349375"/>
                  </a:moveTo>
                  <a:lnTo>
                    <a:pt x="568325" y="0"/>
                  </a:lnTo>
                  <a:lnTo>
                    <a:pt x="1663700" y="517525"/>
                  </a:lnTo>
                  <a:lnTo>
                    <a:pt x="974725" y="2054225"/>
                  </a:lnTo>
                  <a:lnTo>
                    <a:pt x="495300" y="1831975"/>
                  </a:lnTo>
                  <a:lnTo>
                    <a:pt x="590550" y="1631950"/>
                  </a:lnTo>
                  <a:lnTo>
                    <a:pt x="0" y="1349375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9" name="Полилиния 68"/>
          <p:cNvSpPr/>
          <p:nvPr/>
        </p:nvSpPr>
        <p:spPr>
          <a:xfrm>
            <a:off x="5191125" y="4810125"/>
            <a:ext cx="695325" cy="238125"/>
          </a:xfrm>
          <a:custGeom>
            <a:avLst/>
            <a:gdLst>
              <a:gd name="connsiteX0" fmla="*/ 0 w 695325"/>
              <a:gd name="connsiteY0" fmla="*/ 0 h 238125"/>
              <a:gd name="connsiteX1" fmla="*/ 9525 w 695325"/>
              <a:gd name="connsiteY1" fmla="*/ 238125 h 238125"/>
              <a:gd name="connsiteX2" fmla="*/ 695325 w 695325"/>
              <a:gd name="connsiteY2" fmla="*/ 238125 h 23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95325" h="238125">
                <a:moveTo>
                  <a:pt x="0" y="0"/>
                </a:moveTo>
                <a:lnTo>
                  <a:pt x="9525" y="238125"/>
                </a:lnTo>
                <a:lnTo>
                  <a:pt x="695325" y="238125"/>
                </a:lnTo>
              </a:path>
            </a:pathLst>
          </a:custGeom>
          <a:ln w="857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4" name="Прямая соединительная линия 83"/>
          <p:cNvCxnSpPr/>
          <p:nvPr/>
        </p:nvCxnSpPr>
        <p:spPr>
          <a:xfrm rot="5400000" flipH="1" flipV="1">
            <a:off x="5347312" y="4320573"/>
            <a:ext cx="354385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 rot="16200000" flipV="1">
            <a:off x="3417083" y="3536157"/>
            <a:ext cx="214314" cy="142876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 rot="16200000" flipH="1" flipV="1">
            <a:off x="3439695" y="3727859"/>
            <a:ext cx="172393" cy="14618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rot="16200000" flipV="1">
            <a:off x="4815015" y="3724536"/>
            <a:ext cx="166666" cy="14618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 rot="16200000" flipH="1" flipV="1">
            <a:off x="4812151" y="3555007"/>
            <a:ext cx="172393" cy="14618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 rot="10800000" flipV="1">
            <a:off x="3595679" y="3714292"/>
            <a:ext cx="1229583" cy="46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 flipV="1">
            <a:off x="4524372" y="5000636"/>
            <a:ext cx="171304" cy="127904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 flipH="1" flipV="1">
            <a:off x="4331461" y="4975330"/>
            <a:ext cx="164484" cy="153209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/>
          <p:cNvCxnSpPr/>
          <p:nvPr/>
        </p:nvCxnSpPr>
        <p:spPr>
          <a:xfrm flipV="1">
            <a:off x="4310058" y="5214950"/>
            <a:ext cx="159020" cy="153209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 rot="10800000">
            <a:off x="4524372" y="5214950"/>
            <a:ext cx="214314" cy="142876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>
            <a:off x="4654964" y="2636912"/>
            <a:ext cx="4322" cy="757140"/>
          </a:xfrm>
          <a:prstGeom prst="line">
            <a:avLst/>
          </a:prstGeom>
          <a:ln w="825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>
            <a:endCxn id="7" idx="1"/>
          </p:cNvCxnSpPr>
          <p:nvPr/>
        </p:nvCxnSpPr>
        <p:spPr>
          <a:xfrm>
            <a:off x="3095612" y="3357562"/>
            <a:ext cx="2074530" cy="4103"/>
          </a:xfrm>
          <a:prstGeom prst="line">
            <a:avLst/>
          </a:prstGeom>
          <a:ln w="825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Прямоугольник 113"/>
          <p:cNvSpPr/>
          <p:nvPr/>
        </p:nvSpPr>
        <p:spPr>
          <a:xfrm>
            <a:off x="2309794" y="5072074"/>
            <a:ext cx="1033916" cy="734900"/>
          </a:xfrm>
          <a:prstGeom prst="rect">
            <a:avLst/>
          </a:prstGeom>
          <a:pattFill prst="dashUpDiag">
            <a:fgClr>
              <a:srgbClr val="00B050"/>
            </a:fgClr>
            <a:bgClr>
              <a:schemeClr val="bg1"/>
            </a:bgClr>
          </a:patt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Скругленный прямоугольник 114"/>
          <p:cNvSpPr/>
          <p:nvPr/>
        </p:nvSpPr>
        <p:spPr>
          <a:xfrm>
            <a:off x="3381364" y="4071942"/>
            <a:ext cx="636938" cy="56086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ПВ</a:t>
            </a:r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118" name="Прямая соединительная линия 117"/>
          <p:cNvCxnSpPr/>
          <p:nvPr/>
        </p:nvCxnSpPr>
        <p:spPr>
          <a:xfrm>
            <a:off x="1280592" y="2545854"/>
            <a:ext cx="6552728" cy="0"/>
          </a:xfrm>
          <a:prstGeom prst="line">
            <a:avLst/>
          </a:prstGeom>
          <a:ln w="203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125"/>
          <p:cNvCxnSpPr/>
          <p:nvPr/>
        </p:nvCxnSpPr>
        <p:spPr>
          <a:xfrm>
            <a:off x="1290117" y="2545854"/>
            <a:ext cx="6552728" cy="0"/>
          </a:xfrm>
          <a:prstGeom prst="line">
            <a:avLst/>
          </a:prstGeom>
          <a:ln w="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Прямоугольник 127"/>
          <p:cNvSpPr/>
          <p:nvPr/>
        </p:nvSpPr>
        <p:spPr>
          <a:xfrm>
            <a:off x="4825258" y="5215601"/>
            <a:ext cx="1485635" cy="805687"/>
          </a:xfrm>
          <a:prstGeom prst="rect">
            <a:avLst/>
          </a:prstGeom>
          <a:pattFill prst="dashUpDiag">
            <a:fgClr>
              <a:srgbClr val="00B050"/>
            </a:fgClr>
            <a:bgClr>
              <a:schemeClr val="bg1"/>
            </a:bgClr>
          </a:patt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Прямоугольник 128"/>
          <p:cNvSpPr/>
          <p:nvPr/>
        </p:nvSpPr>
        <p:spPr>
          <a:xfrm>
            <a:off x="4279688" y="4002451"/>
            <a:ext cx="736598" cy="707499"/>
          </a:xfrm>
          <a:prstGeom prst="rect">
            <a:avLst/>
          </a:prstGeom>
          <a:pattFill prst="dashUpDiag">
            <a:fgClr>
              <a:srgbClr val="00B050"/>
            </a:fgClr>
            <a:bgClr>
              <a:schemeClr val="bg1"/>
            </a:bgClr>
          </a:patt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 rot="5400000">
            <a:off x="5453065" y="3643316"/>
            <a:ext cx="357191" cy="214314"/>
          </a:xfrm>
          <a:prstGeom prst="rect">
            <a:avLst/>
          </a:prstGeom>
          <a:ln w="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>
            <a:off x="5381628" y="4071942"/>
            <a:ext cx="142876" cy="714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Прямоугольник 70"/>
          <p:cNvSpPr/>
          <p:nvPr/>
        </p:nvSpPr>
        <p:spPr>
          <a:xfrm>
            <a:off x="3595678" y="5000636"/>
            <a:ext cx="357190" cy="71438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Прямоугольник 79"/>
          <p:cNvSpPr/>
          <p:nvPr/>
        </p:nvSpPr>
        <p:spPr>
          <a:xfrm>
            <a:off x="4953000" y="2714620"/>
            <a:ext cx="1214446" cy="50006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Прямоугольник 84"/>
          <p:cNvSpPr/>
          <p:nvPr/>
        </p:nvSpPr>
        <p:spPr>
          <a:xfrm>
            <a:off x="3309926" y="2714620"/>
            <a:ext cx="1143008" cy="50006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Прямоугольник 85"/>
          <p:cNvSpPr/>
          <p:nvPr/>
        </p:nvSpPr>
        <p:spPr>
          <a:xfrm>
            <a:off x="4310058" y="4000504"/>
            <a:ext cx="736598" cy="707499"/>
          </a:xfrm>
          <a:prstGeom prst="rect">
            <a:avLst/>
          </a:prstGeom>
          <a:pattFill prst="dashUpDiag">
            <a:fgClr>
              <a:srgbClr val="00B050"/>
            </a:fgClr>
            <a:bgClr>
              <a:schemeClr val="bg1"/>
            </a:bgClr>
          </a:patt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6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0237481"/>
              </p:ext>
            </p:extLst>
          </p:nvPr>
        </p:nvGraphicFramePr>
        <p:xfrm>
          <a:off x="9143" y="5885176"/>
          <a:ext cx="9896857" cy="972824"/>
        </p:xfrm>
        <a:graphic>
          <a:graphicData uri="http://schemas.openxmlformats.org/drawingml/2006/table">
            <a:tbl>
              <a:tblPr/>
              <a:tblGrid>
                <a:gridCol w="879720"/>
                <a:gridCol w="879720"/>
                <a:gridCol w="813392"/>
                <a:gridCol w="616153"/>
                <a:gridCol w="1085688"/>
                <a:gridCol w="907649"/>
                <a:gridCol w="1745477"/>
                <a:gridCol w="1741986"/>
                <a:gridCol w="1227072"/>
              </a:tblGrid>
              <a:tr h="174654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516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постр-ки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послед. кап. ремонта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Кол-во этажей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Общ.выс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геометрич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(Жилого здания)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Общ.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площ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компл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Среднее количество нахождения людей / персонала в здании (чел.)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людей / персонала находящихся в здании круглосуточно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53004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2003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</a:t>
                      </a: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3,20 м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3х</a:t>
                      </a: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13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м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20000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м</a:t>
                      </a:r>
                      <a:r>
                        <a:rPr kumimoji="0" lang="ru-RU" sz="9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100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95055" y="1142983"/>
            <a:ext cx="8915892" cy="498363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0178" name="Рисунок 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09840"/>
            <a:ext cx="9906000" cy="574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0"/>
            <a:ext cx="9906000" cy="1142984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«Шангодинско-Шитлибская СОШ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Гунибского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«Шангодинско-Шитлибская СОШ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Гунибского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чердака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 rot="5400000">
            <a:off x="49894" y="2414328"/>
            <a:ext cx="5328594" cy="2893441"/>
            <a:chOff x="2513013" y="3216275"/>
            <a:chExt cx="7945437" cy="438785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2513013" y="3216275"/>
              <a:ext cx="7945437" cy="4386263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21" name="Группа 109"/>
            <p:cNvGrpSpPr>
              <a:grpSpLocks/>
            </p:cNvGrpSpPr>
            <p:nvPr/>
          </p:nvGrpSpPr>
          <p:grpSpPr bwMode="auto">
            <a:xfrm>
              <a:off x="2514599" y="3217863"/>
              <a:ext cx="7918461" cy="4386262"/>
              <a:chOff x="11012486" y="4158877"/>
              <a:chExt cx="715985" cy="324038"/>
            </a:xfrm>
          </p:grpSpPr>
          <p:cxnSp>
            <p:nvCxnSpPr>
              <p:cNvPr id="22" name="Прямая соединительная линия 21"/>
              <p:cNvCxnSpPr/>
              <p:nvPr/>
            </p:nvCxnSpPr>
            <p:spPr>
              <a:xfrm rot="16200000" flipH="1">
                <a:off x="11370478" y="4161182"/>
                <a:ext cx="0" cy="314355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flipV="1">
                <a:off x="11527657" y="4158877"/>
                <a:ext cx="200813" cy="159482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 flipH="1" flipV="1">
                <a:off x="11527656" y="4318360"/>
                <a:ext cx="200815" cy="164555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6" name="Прямая соединительная линия 25"/>
              <p:cNvCxnSpPr/>
              <p:nvPr/>
            </p:nvCxnSpPr>
            <p:spPr>
              <a:xfrm flipH="1" flipV="1">
                <a:off x="11012487" y="4158877"/>
                <a:ext cx="200814" cy="159483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 flipV="1">
                <a:off x="11012486" y="4318359"/>
                <a:ext cx="200815" cy="164555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</p:grp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52934" y="1196750"/>
            <a:ext cx="4786346" cy="53115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33376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3" name="Group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5929975"/>
              </p:ext>
            </p:extLst>
          </p:nvPr>
        </p:nvGraphicFramePr>
        <p:xfrm>
          <a:off x="0" y="857232"/>
          <a:ext cx="9906000" cy="6248310"/>
        </p:xfrm>
        <a:graphic>
          <a:graphicData uri="http://schemas.openxmlformats.org/drawingml/2006/table">
            <a:tbl>
              <a:tblPr/>
              <a:tblGrid>
                <a:gridCol w="622538"/>
                <a:gridCol w="5801709"/>
                <a:gridCol w="3481753"/>
              </a:tblGrid>
              <a:tr h="4428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657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57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степень огнестойкости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200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100; детей 76 чел.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1; детей 0 чел.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116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4.7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.10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4.17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</a:t>
                      </a:r>
                      <a:r>
                        <a:rPr lang="ru-RU" sz="1100" b="1" dirty="0" smtClean="0">
                          <a:latin typeface="Times New Roman"/>
                          <a:ea typeface="Calibri"/>
                          <a:cs typeface="Times New Roman"/>
                        </a:rPr>
                        <a:t>собенности </a:t>
                      </a: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ОУ: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время постройки здания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- материал, из которого построено здание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- количество этажей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- общая площадь здания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- наличие спортивного зала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- наличие душевых комнат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- наличие актового зала (столовой)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- наличие мастерских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- наличие складских помещений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- наличие пищеблока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- наличие гаража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- наличие убежища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- наличие других помещений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наличие 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ограждения ОУ по </a:t>
                      </a: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периметру</a:t>
                      </a:r>
                    </a:p>
                    <a:p>
                      <a:pPr>
                        <a:spcAft>
                          <a:spcPts val="0"/>
                        </a:spcAft>
                        <a:buFontTx/>
                        <a:buChar char="-"/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- наличие калиток в ограждении (постоянно открытых)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- наличие закрываемых ворот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 smtClea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2003год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железобетонные панели и блоки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u="sng" dirty="0">
                          <a:latin typeface="Times New Roman"/>
                          <a:ea typeface="Calibri"/>
                          <a:cs typeface="Times New Roman"/>
                        </a:rPr>
                        <a:t>580 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кв. метров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отсутствуют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отсутствует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танцевальный зал – 1 этаж, центр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отсутствуют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отсутствуют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имеется 90 кв.м.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отсутствует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отсутствует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latin typeface="Times New Roman"/>
                          <a:ea typeface="Calibri"/>
                          <a:cs typeface="Times New Roman"/>
                        </a:rPr>
                        <a:t>котельня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имеется: бетонное </a:t>
                      </a:r>
                      <a:r>
                        <a:rPr lang="ru-RU" sz="1100" dirty="0" err="1">
                          <a:latin typeface="Times New Roman"/>
                          <a:ea typeface="Calibri"/>
                          <a:cs typeface="Times New Roman"/>
                        </a:rPr>
                        <a:t>огорождение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 и  металлическая сетка высотой 1-1,3 м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имеются- 3калитки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 1ворота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4467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ГКОУ «Шангодинско-Шитлибская СОШ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Гунибского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района»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3850</TotalTime>
  <Words>1069</Words>
  <Application>Microsoft Office PowerPoint</Application>
  <PresentationFormat>Лист A4 (210x297 мм)</PresentationFormat>
  <Paragraphs>373</Paragraphs>
  <Slides>14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МЧС</dc:creator>
  <cp:lastModifiedBy>uchitel</cp:lastModifiedBy>
  <cp:revision>296</cp:revision>
  <dcterms:modified xsi:type="dcterms:W3CDTF">2015-11-28T05:56:18Z</dcterms:modified>
</cp:coreProperties>
</file>